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handoutMasterIdLst>
    <p:handoutMasterId r:id="rId13"/>
  </p:handoutMasterIdLst>
  <p:sldIdLst>
    <p:sldId id="280" r:id="rId6"/>
    <p:sldId id="959" r:id="rId7"/>
    <p:sldId id="957" r:id="rId8"/>
    <p:sldId id="962" r:id="rId9"/>
    <p:sldId id="289" r:id="rId10"/>
    <p:sldId id="960" r:id="rId11"/>
  </p:sldIdLst>
  <p:sldSz cx="9144000" cy="6858000" type="screen4x3"/>
  <p:notesSz cx="6797675" cy="985678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213F"/>
    <a:srgbClr val="00FF00"/>
    <a:srgbClr val="788FA5"/>
    <a:srgbClr val="57789D"/>
    <a:srgbClr val="597A9F"/>
    <a:srgbClr val="6F8DAF"/>
    <a:srgbClr val="60A0E6"/>
    <a:srgbClr val="1F72CD"/>
    <a:srgbClr val="79B5F7"/>
    <a:srgbClr val="5C7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8DE5DE-0969-4627-B064-211F85C9360B}" v="57" dt="2020-06-17T08:50:08.0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778" y="7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46400"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8915" name="Rectangle 3"/>
          <p:cNvSpPr>
            <a:spLocks noGrp="1" noChangeArrowheads="1"/>
          </p:cNvSpPr>
          <p:nvPr>
            <p:ph type="dt" sz="quarter" idx="1"/>
          </p:nvPr>
        </p:nvSpPr>
        <p:spPr bwMode="auto">
          <a:xfrm>
            <a:off x="3849688" y="0"/>
            <a:ext cx="2946400"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8916" name="Rectangle 4"/>
          <p:cNvSpPr>
            <a:spLocks noGrp="1" noChangeArrowheads="1"/>
          </p:cNvSpPr>
          <p:nvPr>
            <p:ph type="ftr" sz="quarter" idx="2"/>
          </p:nvPr>
        </p:nvSpPr>
        <p:spPr bwMode="auto">
          <a:xfrm>
            <a:off x="0" y="936148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8917" name="Rectangle 5"/>
          <p:cNvSpPr>
            <a:spLocks noGrp="1" noChangeArrowheads="1"/>
          </p:cNvSpPr>
          <p:nvPr>
            <p:ph type="sldNum" sz="quarter" idx="3"/>
          </p:nvPr>
        </p:nvSpPr>
        <p:spPr bwMode="auto">
          <a:xfrm>
            <a:off x="3849688" y="936148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42109AA-0BFD-49B3-8D68-67F4282B194A}" type="slidenum">
              <a:rPr lang="en-GB"/>
              <a:pPr>
                <a:defRPr/>
              </a:pPr>
              <a:t>‹#›</a:t>
            </a:fld>
            <a:endParaRPr lang="en-GB"/>
          </a:p>
        </p:txBody>
      </p:sp>
    </p:spTree>
    <p:extLst>
      <p:ext uri="{BB962C8B-B14F-4D97-AF65-F5344CB8AC3E}">
        <p14:creationId xmlns:p14="http://schemas.microsoft.com/office/powerpoint/2010/main" val="1891411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7411" name="Rectangle 3"/>
          <p:cNvSpPr>
            <a:spLocks noGrp="1" noChangeArrowheads="1"/>
          </p:cNvSpPr>
          <p:nvPr>
            <p:ph type="dt" idx="1"/>
          </p:nvPr>
        </p:nvSpPr>
        <p:spPr bwMode="auto">
          <a:xfrm>
            <a:off x="3849688" y="0"/>
            <a:ext cx="2946400"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935038" y="739775"/>
            <a:ext cx="4927600" cy="3695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681538"/>
            <a:ext cx="5438775" cy="4435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36148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7415" name="Rectangle 7"/>
          <p:cNvSpPr>
            <a:spLocks noGrp="1" noChangeArrowheads="1"/>
          </p:cNvSpPr>
          <p:nvPr>
            <p:ph type="sldNum" sz="quarter" idx="5"/>
          </p:nvPr>
        </p:nvSpPr>
        <p:spPr bwMode="auto">
          <a:xfrm>
            <a:off x="3849688" y="936148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E6137A0-9741-41D0-B6D7-0B247805CA5E}" type="slidenum">
              <a:rPr lang="en-GB"/>
              <a:pPr>
                <a:defRPr/>
              </a:pPr>
              <a:t>‹#›</a:t>
            </a:fld>
            <a:endParaRPr lang="en-GB"/>
          </a:p>
        </p:txBody>
      </p:sp>
    </p:spTree>
    <p:extLst>
      <p:ext uri="{BB962C8B-B14F-4D97-AF65-F5344CB8AC3E}">
        <p14:creationId xmlns:p14="http://schemas.microsoft.com/office/powerpoint/2010/main" val="2812578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576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451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274638"/>
            <a:ext cx="2054225" cy="5170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1863" cy="5170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0604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18488" cy="5170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870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0889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05416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84313"/>
            <a:ext cx="4027487"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4313"/>
            <a:ext cx="4027488"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180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3455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0751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3160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68396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35198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0"/>
            <a:ext cx="9144000" cy="58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Rectangle 2"/>
          <p:cNvSpPr>
            <a:spLocks noGrp="1" noChangeArrowheads="1"/>
          </p:cNvSpPr>
          <p:nvPr>
            <p:ph type="title"/>
          </p:nvPr>
        </p:nvSpPr>
        <p:spPr bwMode="auto">
          <a:xfrm>
            <a:off x="457200" y="274638"/>
            <a:ext cx="82184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468313" y="1484313"/>
            <a:ext cx="8207375"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Lst>
  <p:txStyles>
    <p:titleStyle>
      <a:lvl1pPr algn="l" rtl="0" eaLnBrk="1" fontAlgn="base" hangingPunct="1">
        <a:spcBef>
          <a:spcPct val="0"/>
        </a:spcBef>
        <a:spcAft>
          <a:spcPct val="0"/>
        </a:spcAft>
        <a:defRPr sz="3200" b="1">
          <a:solidFill>
            <a:srgbClr val="9C213F"/>
          </a:solidFill>
          <a:latin typeface="+mj-lt"/>
          <a:ea typeface="+mj-ea"/>
          <a:cs typeface="+mj-cs"/>
        </a:defRPr>
      </a:lvl1pPr>
      <a:lvl2pPr algn="l" rtl="0" eaLnBrk="1" fontAlgn="base" hangingPunct="1">
        <a:spcBef>
          <a:spcPct val="0"/>
        </a:spcBef>
        <a:spcAft>
          <a:spcPct val="0"/>
        </a:spcAft>
        <a:defRPr sz="3200" b="1">
          <a:solidFill>
            <a:srgbClr val="003478"/>
          </a:solidFill>
          <a:latin typeface="Arial" charset="0"/>
        </a:defRPr>
      </a:lvl2pPr>
      <a:lvl3pPr algn="l" rtl="0" eaLnBrk="1" fontAlgn="base" hangingPunct="1">
        <a:spcBef>
          <a:spcPct val="0"/>
        </a:spcBef>
        <a:spcAft>
          <a:spcPct val="0"/>
        </a:spcAft>
        <a:defRPr sz="3200" b="1">
          <a:solidFill>
            <a:srgbClr val="003478"/>
          </a:solidFill>
          <a:latin typeface="Arial" charset="0"/>
        </a:defRPr>
      </a:lvl3pPr>
      <a:lvl4pPr algn="l" rtl="0" eaLnBrk="1" fontAlgn="base" hangingPunct="1">
        <a:spcBef>
          <a:spcPct val="0"/>
        </a:spcBef>
        <a:spcAft>
          <a:spcPct val="0"/>
        </a:spcAft>
        <a:defRPr sz="3200" b="1">
          <a:solidFill>
            <a:srgbClr val="003478"/>
          </a:solidFill>
          <a:latin typeface="Arial" charset="0"/>
        </a:defRPr>
      </a:lvl4pPr>
      <a:lvl5pPr algn="l" rtl="0" eaLnBrk="1" fontAlgn="base" hangingPunct="1">
        <a:spcBef>
          <a:spcPct val="0"/>
        </a:spcBef>
        <a:spcAft>
          <a:spcPct val="0"/>
        </a:spcAft>
        <a:defRPr sz="3200" b="1">
          <a:solidFill>
            <a:srgbClr val="003478"/>
          </a:solidFill>
          <a:latin typeface="Arial" charset="0"/>
        </a:defRPr>
      </a:lvl5pPr>
      <a:lvl6pPr marL="457200" algn="l" rtl="0" eaLnBrk="1" fontAlgn="base" hangingPunct="1">
        <a:spcBef>
          <a:spcPct val="0"/>
        </a:spcBef>
        <a:spcAft>
          <a:spcPct val="0"/>
        </a:spcAft>
        <a:defRPr sz="3200" b="1">
          <a:solidFill>
            <a:srgbClr val="003478"/>
          </a:solidFill>
          <a:latin typeface="Arial" charset="0"/>
        </a:defRPr>
      </a:lvl6pPr>
      <a:lvl7pPr marL="914400" algn="l" rtl="0" eaLnBrk="1" fontAlgn="base" hangingPunct="1">
        <a:spcBef>
          <a:spcPct val="0"/>
        </a:spcBef>
        <a:spcAft>
          <a:spcPct val="0"/>
        </a:spcAft>
        <a:defRPr sz="3200" b="1">
          <a:solidFill>
            <a:srgbClr val="003478"/>
          </a:solidFill>
          <a:latin typeface="Arial" charset="0"/>
        </a:defRPr>
      </a:lvl7pPr>
      <a:lvl8pPr marL="1371600" algn="l" rtl="0" eaLnBrk="1" fontAlgn="base" hangingPunct="1">
        <a:spcBef>
          <a:spcPct val="0"/>
        </a:spcBef>
        <a:spcAft>
          <a:spcPct val="0"/>
        </a:spcAft>
        <a:defRPr sz="3200" b="1">
          <a:solidFill>
            <a:srgbClr val="003478"/>
          </a:solidFill>
          <a:latin typeface="Arial" charset="0"/>
        </a:defRPr>
      </a:lvl8pPr>
      <a:lvl9pPr marL="1828800" algn="l" rtl="0" eaLnBrk="1" fontAlgn="base" hangingPunct="1">
        <a:spcBef>
          <a:spcPct val="0"/>
        </a:spcBef>
        <a:spcAft>
          <a:spcPct val="0"/>
        </a:spcAft>
        <a:defRPr sz="3200" b="1">
          <a:solidFill>
            <a:srgbClr val="003478"/>
          </a:solidFill>
          <a:latin typeface="Arial" charset="0"/>
        </a:defRPr>
      </a:lvl9pPr>
    </p:titleStyle>
    <p:bodyStyle>
      <a:lvl1pPr marL="342900" indent="-342900" algn="l" rtl="0" eaLnBrk="1" fontAlgn="base" hangingPunct="1">
        <a:spcBef>
          <a:spcPct val="20000"/>
        </a:spcBef>
        <a:spcAft>
          <a:spcPct val="0"/>
        </a:spcAft>
        <a:buClr>
          <a:schemeClr val="bg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Char char="•"/>
        <a:defRPr sz="2400">
          <a:solidFill>
            <a:schemeClr val="tx1"/>
          </a:solidFill>
          <a:latin typeface="+mn-lt"/>
        </a:defRPr>
      </a:lvl3pPr>
      <a:lvl4pPr marL="1600200" indent="-228600" algn="l" rtl="0" eaLnBrk="1" fontAlgn="base" hangingPunct="1">
        <a:spcBef>
          <a:spcPct val="20000"/>
        </a:spcBef>
        <a:spcAft>
          <a:spcPct val="0"/>
        </a:spcAft>
        <a:buClr>
          <a:schemeClr val="bg2"/>
        </a:buClr>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hyperlink" Target="https://www.nao.org.uk/covid-1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NAO---White-reversed-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588" y="395288"/>
            <a:ext cx="2016125"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20"/>
          <p:cNvSpPr>
            <a:spLocks noChangeArrowheads="1"/>
          </p:cNvSpPr>
          <p:nvPr/>
        </p:nvSpPr>
        <p:spPr bwMode="auto">
          <a:xfrm>
            <a:off x="1" y="2217279"/>
            <a:ext cx="9338552"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3600" b="1" dirty="0"/>
              <a:t>Concept for EUROSAI Project Group:</a:t>
            </a:r>
          </a:p>
          <a:p>
            <a:endParaRPr lang="en-GB" sz="3200" b="1" dirty="0"/>
          </a:p>
          <a:p>
            <a:r>
              <a:rPr lang="en-GB" sz="2800" b="1" i="1" dirty="0"/>
              <a:t>Auditing the response to the COVID-19 pandemic</a:t>
            </a:r>
          </a:p>
          <a:p>
            <a:endParaRPr lang="en-GB" sz="2800" b="1" i="1" dirty="0"/>
          </a:p>
          <a:p>
            <a:endParaRPr lang="en-GB" sz="2800" b="1" i="1" dirty="0"/>
          </a:p>
          <a:p>
            <a:r>
              <a:rPr lang="en-GB" sz="2000" b="1" dirty="0"/>
              <a:t>Kevin Summersgill</a:t>
            </a:r>
          </a:p>
          <a:p>
            <a:endParaRPr lang="en-GB" sz="2000" b="1" dirty="0"/>
          </a:p>
          <a:p>
            <a:r>
              <a:rPr lang="en-GB" sz="2000" b="1" dirty="0"/>
              <a:t>UK National Audit Office</a:t>
            </a:r>
            <a:endParaRPr lang="en-GB" sz="2800" b="1" dirty="0"/>
          </a:p>
        </p:txBody>
      </p:sp>
      <p:sp>
        <p:nvSpPr>
          <p:cNvPr id="10" name="Line 10"/>
          <p:cNvSpPr>
            <a:spLocks noChangeShapeType="1"/>
          </p:cNvSpPr>
          <p:nvPr/>
        </p:nvSpPr>
        <p:spPr bwMode="auto">
          <a:xfrm>
            <a:off x="0" y="2060848"/>
            <a:ext cx="9144000" cy="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GB"/>
          </a:p>
        </p:txBody>
      </p:sp>
      <p:pic>
        <p:nvPicPr>
          <p:cNvPr id="11" name="Picture 4" descr="N:\Administration\LOGOS_NEW\NAO LOGOS\STANDARD\LO-RES\NAO---black-only---STANDARD.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029" y="172210"/>
            <a:ext cx="2560606" cy="102475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0EBBF779-E6AC-4DE7-B052-40EF8E99B315}"/>
              </a:ext>
            </a:extLst>
          </p:cNvPr>
          <p:cNvPicPr>
            <a:picLocks noChangeAspect="1"/>
          </p:cNvPicPr>
          <p:nvPr/>
        </p:nvPicPr>
        <p:blipFill rotWithShape="1">
          <a:blip r:embed="rId4"/>
          <a:srcRect l="2766" t="24752" r="3542" b="23400"/>
          <a:stretch/>
        </p:blipFill>
        <p:spPr>
          <a:xfrm>
            <a:off x="6173619" y="5770104"/>
            <a:ext cx="2970381" cy="92461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3741" y="116633"/>
            <a:ext cx="8218488" cy="706090"/>
          </a:xfrm>
        </p:spPr>
        <p:txBody>
          <a:bodyPr/>
          <a:lstStyle/>
          <a:p>
            <a:pPr eaLnBrk="1" hangingPunct="1"/>
            <a:r>
              <a:rPr lang="en-US" dirty="0">
                <a:solidFill>
                  <a:schemeClr val="tx1"/>
                </a:solidFill>
              </a:rPr>
              <a:t>Reason for action: April 2020</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7346293" y="6504846"/>
            <a:ext cx="1368152" cy="236521"/>
          </a:xfrm>
          <a:prstGeom prst="rect">
            <a:avLst/>
          </a:prstGeom>
        </p:spPr>
      </p:pic>
      <p:sp>
        <p:nvSpPr>
          <p:cNvPr id="9" name="Rectangle: Rounded Corners 8" descr="Earth globe Africa and Europe">
            <a:extLst>
              <a:ext uri="{FF2B5EF4-FFF2-40B4-BE49-F238E27FC236}">
                <a16:creationId xmlns:a16="http://schemas.microsoft.com/office/drawing/2014/main" id="{95D58EC0-02DD-4C2B-AA18-F22C468D880E}"/>
              </a:ext>
            </a:extLst>
          </p:cNvPr>
          <p:cNvSpPr/>
          <p:nvPr/>
        </p:nvSpPr>
        <p:spPr>
          <a:xfrm>
            <a:off x="286803" y="874332"/>
            <a:ext cx="771718" cy="771718"/>
          </a:xfrm>
          <a:prstGeom prst="roundRect">
            <a:avLst>
              <a:gd name="adj" fmla="val 16670"/>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2" name="TextBox 1">
            <a:extLst>
              <a:ext uri="{FF2B5EF4-FFF2-40B4-BE49-F238E27FC236}">
                <a16:creationId xmlns:a16="http://schemas.microsoft.com/office/drawing/2014/main" id="{DDA683F1-17B2-4EC8-A514-FEEB1DEE542F}"/>
              </a:ext>
            </a:extLst>
          </p:cNvPr>
          <p:cNvSpPr txBox="1"/>
          <p:nvPr/>
        </p:nvSpPr>
        <p:spPr>
          <a:xfrm>
            <a:off x="1166648" y="801480"/>
            <a:ext cx="7966841" cy="1754326"/>
          </a:xfrm>
          <a:prstGeom prst="rect">
            <a:avLst/>
          </a:prstGeom>
          <a:noFill/>
        </p:spPr>
        <p:txBody>
          <a:bodyPr wrap="square" rtlCol="0">
            <a:spAutoFit/>
          </a:bodyPr>
          <a:lstStyle/>
          <a:p>
            <a:r>
              <a:rPr lang="en-GB" sz="1200" b="1" dirty="0"/>
              <a:t>COVID-19 is a global problem and SAIs have a role to play</a:t>
            </a:r>
            <a:r>
              <a:rPr lang="en-GB" sz="1200" dirty="0"/>
              <a:t>. </a:t>
            </a:r>
          </a:p>
          <a:p>
            <a:pPr marL="285750" indent="-285750">
              <a:buFont typeface="Arial" panose="020B0604020202020204" pitchFamily="34" charset="0"/>
              <a:buChar char="•"/>
            </a:pPr>
            <a:r>
              <a:rPr lang="en-GB" sz="1200" dirty="0"/>
              <a:t>The virus has infected 2 million people worldwide, killing over 130,000 (</a:t>
            </a:r>
            <a:r>
              <a:rPr lang="en-GB" sz="1200" dirty="0">
                <a:solidFill>
                  <a:srgbClr val="FF0000"/>
                </a:solidFill>
              </a:rPr>
              <a:t>as at 24 April</a:t>
            </a:r>
            <a:r>
              <a:rPr lang="en-GB" sz="1200" dirty="0"/>
              <a:t>). </a:t>
            </a:r>
          </a:p>
          <a:p>
            <a:pPr marL="285750" indent="-285750">
              <a:buFont typeface="Arial" panose="020B0604020202020204" pitchFamily="34" charset="0"/>
              <a:buChar char="•"/>
            </a:pPr>
            <a:r>
              <a:rPr lang="en-GB" sz="1200" dirty="0"/>
              <a:t>Governments will need to cooperate with each other, with the WHO (and other parts of the UN system) as part of a global response.</a:t>
            </a:r>
          </a:p>
          <a:p>
            <a:pPr marL="285750" lvl="1" indent="-285750">
              <a:buFont typeface="Arial" panose="020B0604020202020204" pitchFamily="34" charset="0"/>
              <a:buChar char="•"/>
              <a:defRPr/>
            </a:pPr>
            <a:r>
              <a:rPr lang="en-GB" sz="1200" dirty="0"/>
              <a:t>SAIs recognise the exceptional impact of COVID-19 on Governments, and the unprecedented response</a:t>
            </a:r>
          </a:p>
          <a:p>
            <a:pPr marL="285750" lvl="1" indent="-285750">
              <a:buFont typeface="Arial" panose="020B0604020202020204" pitchFamily="34" charset="0"/>
              <a:buChar char="•"/>
              <a:defRPr/>
            </a:pPr>
            <a:r>
              <a:rPr lang="en-GB" sz="1200" dirty="0"/>
              <a:t>We are also clear that our work must not have a negative impact on capacity to respond to the crisis</a:t>
            </a:r>
          </a:p>
          <a:p>
            <a:pPr marL="285750" lvl="1" indent="-285750">
              <a:buFont typeface="Arial" panose="020B0604020202020204" pitchFamily="34" charset="0"/>
              <a:buChar char="•"/>
              <a:defRPr/>
            </a:pPr>
            <a:r>
              <a:rPr lang="en-GB" sz="1200" dirty="0"/>
              <a:t>We are carefully considering how to play our role and provide Parliament and the public with the evidence they need to understand how public money has been used in tackling this crisis. We will also help ensure that the appropriate lessons are learned for the future.</a:t>
            </a:r>
          </a:p>
        </p:txBody>
      </p:sp>
      <p:sp>
        <p:nvSpPr>
          <p:cNvPr id="10" name="Rectangle: Rounded Corners 9" descr="Group brainstorm">
            <a:extLst>
              <a:ext uri="{FF2B5EF4-FFF2-40B4-BE49-F238E27FC236}">
                <a16:creationId xmlns:a16="http://schemas.microsoft.com/office/drawing/2014/main" id="{18CF7B78-F092-4B9A-8F6C-9DB20BA45B95}"/>
              </a:ext>
            </a:extLst>
          </p:cNvPr>
          <p:cNvSpPr/>
          <p:nvPr/>
        </p:nvSpPr>
        <p:spPr>
          <a:xfrm>
            <a:off x="286803" y="4532724"/>
            <a:ext cx="771718" cy="771718"/>
          </a:xfrm>
          <a:prstGeom prst="roundRect">
            <a:avLst>
              <a:gd name="adj" fmla="val 16670"/>
            </a:avLst>
          </a:prstGeom>
          <a:blipFill>
            <a:blip r:embed="rId5">
              <a:extLst>
                <a:ext uri="{96DAC541-7B7A-43D3-8B79-37D633B846F1}">
                  <asvg:svgBlip xmlns:asvg="http://schemas.microsoft.com/office/drawing/2016/SVG/main" r:embed="rId6"/>
                </a:ext>
              </a:extLst>
            </a:blip>
            <a:srcRect/>
            <a:stretch>
              <a:fillRect/>
            </a:stretch>
          </a:blip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3" name="TextBox 2">
            <a:extLst>
              <a:ext uri="{FF2B5EF4-FFF2-40B4-BE49-F238E27FC236}">
                <a16:creationId xmlns:a16="http://schemas.microsoft.com/office/drawing/2014/main" id="{3699743A-13BD-4562-98AD-93AB985B1E9A}"/>
              </a:ext>
            </a:extLst>
          </p:cNvPr>
          <p:cNvSpPr txBox="1"/>
          <p:nvPr/>
        </p:nvSpPr>
        <p:spPr>
          <a:xfrm>
            <a:off x="1166648" y="2570531"/>
            <a:ext cx="7966841" cy="1938992"/>
          </a:xfrm>
          <a:prstGeom prst="rect">
            <a:avLst/>
          </a:prstGeom>
          <a:noFill/>
        </p:spPr>
        <p:txBody>
          <a:bodyPr wrap="square" rtlCol="0">
            <a:spAutoFit/>
          </a:bodyPr>
          <a:lstStyle/>
          <a:p>
            <a:r>
              <a:rPr lang="en-GB" sz="1200" b="1" dirty="0"/>
              <a:t>SAIs are all considering what, in their context, an appropriate audit response would look like</a:t>
            </a:r>
            <a:r>
              <a:rPr lang="en-GB" sz="1200" dirty="0"/>
              <a:t>. </a:t>
            </a:r>
          </a:p>
          <a:p>
            <a:pPr marL="171450" indent="-171450">
              <a:buFont typeface="Arial" panose="020B0604020202020204" pitchFamily="34" charset="0"/>
              <a:buChar char="•"/>
            </a:pPr>
            <a:r>
              <a:rPr lang="en-GB" sz="1200" dirty="0"/>
              <a:t>The response to the pandemic will have global implications for public spending and public service delivery. </a:t>
            </a:r>
          </a:p>
          <a:p>
            <a:pPr marL="171450" indent="-171450">
              <a:buFont typeface="Arial" panose="020B0604020202020204" pitchFamily="34" charset="0"/>
              <a:buChar char="•"/>
            </a:pPr>
            <a:r>
              <a:rPr lang="en-GB" sz="1200" dirty="0"/>
              <a:t>It is too early to tell exactly what the impact will be, but it will last many years and be profound. However…</a:t>
            </a:r>
          </a:p>
          <a:p>
            <a:pPr marL="171450" indent="-171450">
              <a:buFont typeface="Arial" panose="020B0604020202020204" pitchFamily="34" charset="0"/>
              <a:buChar char="•"/>
            </a:pPr>
            <a:r>
              <a:rPr lang="en-GB" sz="1200" dirty="0"/>
              <a:t>Government responses are similar, and therefore the ‘</a:t>
            </a:r>
            <a:r>
              <a:rPr lang="en-GB" sz="1200" i="1" dirty="0"/>
              <a:t>audit universe</a:t>
            </a:r>
            <a:r>
              <a:rPr lang="en-GB" sz="1200" dirty="0"/>
              <a:t>’ is similar: e.g.</a:t>
            </a:r>
          </a:p>
          <a:p>
            <a:pPr marL="742950" lvl="1" indent="-285750">
              <a:buFont typeface="+mj-lt"/>
              <a:buAutoNum type="alphaLcPeriod"/>
            </a:pPr>
            <a:r>
              <a:rPr lang="en-GB" sz="1200" i="1" dirty="0"/>
              <a:t>A four stage systemic response</a:t>
            </a:r>
            <a:r>
              <a:rPr lang="en-GB" sz="1200" dirty="0"/>
              <a:t>: Preparedness, Response, Exit strategy, Managing long-term effects underpinned by Continuous Learning</a:t>
            </a:r>
          </a:p>
          <a:p>
            <a:pPr marL="742950" lvl="1" indent="-285750">
              <a:buFont typeface="+mj-lt"/>
              <a:buAutoNum type="alphaLcPeriod"/>
            </a:pPr>
            <a:r>
              <a:rPr lang="en-GB" sz="1200" i="1" dirty="0"/>
              <a:t>An initial focus on three main public policy areas</a:t>
            </a:r>
            <a:r>
              <a:rPr lang="en-GB" sz="1200" dirty="0"/>
              <a:t>: </a:t>
            </a:r>
          </a:p>
          <a:p>
            <a:pPr marL="1200150" lvl="2" indent="-285750">
              <a:buFont typeface="Arial" panose="020B0604020202020204" pitchFamily="34" charset="0"/>
              <a:buChar char="•"/>
            </a:pPr>
            <a:r>
              <a:rPr lang="en-GB" sz="1200" i="1" dirty="0"/>
              <a:t>Healthcare</a:t>
            </a:r>
            <a:r>
              <a:rPr lang="en-GB" sz="1200" dirty="0"/>
              <a:t> (including provision of services, supply and logistics), </a:t>
            </a:r>
          </a:p>
          <a:p>
            <a:pPr marL="1200150" lvl="2" indent="-285750">
              <a:buFont typeface="Arial" panose="020B0604020202020204" pitchFamily="34" charset="0"/>
              <a:buChar char="•"/>
            </a:pPr>
            <a:r>
              <a:rPr lang="en-GB" sz="1200" i="1" dirty="0"/>
              <a:t>Wider emergency response </a:t>
            </a:r>
            <a:r>
              <a:rPr lang="en-GB" sz="1200" dirty="0"/>
              <a:t>(including civil restrictions and public safety) and </a:t>
            </a:r>
          </a:p>
          <a:p>
            <a:pPr marL="1200150" lvl="2" indent="-285750">
              <a:buFont typeface="Arial" panose="020B0604020202020204" pitchFamily="34" charset="0"/>
              <a:buChar char="•"/>
            </a:pPr>
            <a:r>
              <a:rPr lang="en-GB" sz="1200" i="1" dirty="0"/>
              <a:t>Protecting the economy </a:t>
            </a:r>
            <a:r>
              <a:rPr lang="en-GB" sz="1200" dirty="0"/>
              <a:t>(including support for businesses, Individuals particularly the vulnerable)</a:t>
            </a:r>
          </a:p>
        </p:txBody>
      </p:sp>
      <p:sp>
        <p:nvSpPr>
          <p:cNvPr id="4" name="TextBox 3">
            <a:extLst>
              <a:ext uri="{FF2B5EF4-FFF2-40B4-BE49-F238E27FC236}">
                <a16:creationId xmlns:a16="http://schemas.microsoft.com/office/drawing/2014/main" id="{95770418-80D5-4167-A880-A171D48EE0FC}"/>
              </a:ext>
            </a:extLst>
          </p:cNvPr>
          <p:cNvSpPr txBox="1"/>
          <p:nvPr/>
        </p:nvSpPr>
        <p:spPr>
          <a:xfrm>
            <a:off x="1166648" y="4481324"/>
            <a:ext cx="7966842" cy="1015663"/>
          </a:xfrm>
          <a:prstGeom prst="rect">
            <a:avLst/>
          </a:prstGeom>
          <a:noFill/>
        </p:spPr>
        <p:txBody>
          <a:bodyPr wrap="square" rtlCol="0">
            <a:spAutoFit/>
          </a:bodyPr>
          <a:lstStyle/>
          <a:p>
            <a:r>
              <a:rPr lang="en-GB" sz="1200" b="1"/>
              <a:t>This is an opportunity for EUROSAI members to cooperate.</a:t>
            </a:r>
          </a:p>
          <a:p>
            <a:pPr marL="285750" indent="-285750">
              <a:buFont typeface="Arial" panose="020B0604020202020204" pitchFamily="34" charset="0"/>
              <a:buChar char="•"/>
            </a:pPr>
            <a:r>
              <a:rPr lang="en-GB" sz="1200"/>
              <a:t>SAIs can support each other - even though we might decide to approach the COVID-19 pandemic differently in view of our different priorities and mandates. </a:t>
            </a:r>
          </a:p>
          <a:p>
            <a:pPr marL="285750" indent="-285750">
              <a:buFont typeface="Arial" panose="020B0604020202020204" pitchFamily="34" charset="0"/>
              <a:buChar char="•"/>
            </a:pPr>
            <a:r>
              <a:rPr lang="en-GB" sz="1200"/>
              <a:t>Establishing a COVID-19 project group is in line with the EUROSAI strategy under the </a:t>
            </a:r>
            <a:r>
              <a:rPr lang="en-GB" sz="1200" i="1"/>
              <a:t>Emerging issues and Forward thinking strategic portfolio</a:t>
            </a:r>
            <a:r>
              <a:rPr lang="en-GB" sz="1200"/>
              <a:t>.</a:t>
            </a:r>
          </a:p>
        </p:txBody>
      </p:sp>
      <p:sp>
        <p:nvSpPr>
          <p:cNvPr id="12" name="Rectangle: Rounded Corners 11" descr="Hierarchy">
            <a:extLst>
              <a:ext uri="{FF2B5EF4-FFF2-40B4-BE49-F238E27FC236}">
                <a16:creationId xmlns:a16="http://schemas.microsoft.com/office/drawing/2014/main" id="{E1ABB37E-62CF-4670-9D3D-EC7EDE244663}"/>
              </a:ext>
            </a:extLst>
          </p:cNvPr>
          <p:cNvSpPr/>
          <p:nvPr/>
        </p:nvSpPr>
        <p:spPr>
          <a:xfrm>
            <a:off x="276292" y="2735558"/>
            <a:ext cx="771718" cy="771718"/>
          </a:xfrm>
          <a:prstGeom prst="roundRect">
            <a:avLst>
              <a:gd name="adj" fmla="val 16670"/>
            </a:avLst>
          </a:prstGeom>
          <a:blipFill>
            <a:blip r:embed="rId7">
              <a:extLst>
                <a:ext uri="{96DAC541-7B7A-43D3-8B79-37D633B846F1}">
                  <asvg:svgBlip xmlns:asvg="http://schemas.microsoft.com/office/drawing/2016/SVG/main" r:embed="rId8"/>
                </a:ext>
              </a:extLst>
            </a:blip>
            <a:srcRect/>
            <a:stretch>
              <a:fillRect/>
            </a:stretch>
          </a:blip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cxnSp>
        <p:nvCxnSpPr>
          <p:cNvPr id="13" name="Straight Connector 12">
            <a:extLst>
              <a:ext uri="{FF2B5EF4-FFF2-40B4-BE49-F238E27FC236}">
                <a16:creationId xmlns:a16="http://schemas.microsoft.com/office/drawing/2014/main" id="{DB69841B-1718-482B-8EAF-3273CEBA9CFF}"/>
              </a:ext>
            </a:extLst>
          </p:cNvPr>
          <p:cNvCxnSpPr/>
          <p:nvPr/>
        </p:nvCxnSpPr>
        <p:spPr>
          <a:xfrm>
            <a:off x="0" y="740427"/>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0CCCB06-5955-4BA1-8D86-37EF621BF17A}"/>
              </a:ext>
            </a:extLst>
          </p:cNvPr>
          <p:cNvCxnSpPr/>
          <p:nvPr/>
        </p:nvCxnSpPr>
        <p:spPr>
          <a:xfrm>
            <a:off x="-5253" y="2576714"/>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E031CD1-F137-41F8-AAAC-4F1D53C8E2D5}"/>
              </a:ext>
            </a:extLst>
          </p:cNvPr>
          <p:cNvCxnSpPr/>
          <p:nvPr/>
        </p:nvCxnSpPr>
        <p:spPr>
          <a:xfrm>
            <a:off x="0" y="4461537"/>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2CB72A4-C45E-470F-98A2-28C7751C5953}"/>
              </a:ext>
            </a:extLst>
          </p:cNvPr>
          <p:cNvCxnSpPr/>
          <p:nvPr/>
        </p:nvCxnSpPr>
        <p:spPr>
          <a:xfrm>
            <a:off x="-5253" y="5489577"/>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Rectangle: Rounded Corners 17" descr="Bar graph with upward trend">
            <a:extLst>
              <a:ext uri="{FF2B5EF4-FFF2-40B4-BE49-F238E27FC236}">
                <a16:creationId xmlns:a16="http://schemas.microsoft.com/office/drawing/2014/main" id="{3CF1B4B4-5A17-4149-9897-03CCCB433E8D}"/>
              </a:ext>
            </a:extLst>
          </p:cNvPr>
          <p:cNvSpPr/>
          <p:nvPr/>
        </p:nvSpPr>
        <p:spPr>
          <a:xfrm>
            <a:off x="286803" y="5611923"/>
            <a:ext cx="771718" cy="771718"/>
          </a:xfrm>
          <a:prstGeom prst="roundRect">
            <a:avLst>
              <a:gd name="adj" fmla="val 16670"/>
            </a:avLst>
          </a:prstGeom>
          <a: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9" name="TextBox 18">
            <a:extLst>
              <a:ext uri="{FF2B5EF4-FFF2-40B4-BE49-F238E27FC236}">
                <a16:creationId xmlns:a16="http://schemas.microsoft.com/office/drawing/2014/main" id="{2CF68A2B-D5BE-4667-8BA1-797A812DE9DC}"/>
              </a:ext>
            </a:extLst>
          </p:cNvPr>
          <p:cNvSpPr txBox="1"/>
          <p:nvPr/>
        </p:nvSpPr>
        <p:spPr>
          <a:xfrm>
            <a:off x="1177158" y="5556571"/>
            <a:ext cx="7966842" cy="830997"/>
          </a:xfrm>
          <a:prstGeom prst="rect">
            <a:avLst/>
          </a:prstGeom>
          <a:noFill/>
        </p:spPr>
        <p:txBody>
          <a:bodyPr wrap="square" rtlCol="0">
            <a:spAutoFit/>
          </a:bodyPr>
          <a:lstStyle/>
          <a:p>
            <a:r>
              <a:rPr lang="en-GB" sz="1200" b="1" dirty="0"/>
              <a:t>There are clear benefits in increasing our collective ability to deliver quality audits.</a:t>
            </a:r>
          </a:p>
          <a:p>
            <a:pPr marL="285750" indent="-285750">
              <a:buFont typeface="Arial" panose="020B0604020202020204" pitchFamily="34" charset="0"/>
              <a:buChar char="•"/>
            </a:pPr>
            <a:r>
              <a:rPr lang="en-GB" sz="1200" dirty="0"/>
              <a:t>Share knowledge, our audit approach and ideas</a:t>
            </a:r>
          </a:p>
          <a:p>
            <a:pPr marL="285750" indent="-285750">
              <a:buFont typeface="Arial" panose="020B0604020202020204" pitchFamily="34" charset="0"/>
              <a:buChar char="•"/>
            </a:pPr>
            <a:r>
              <a:rPr lang="en-GB" sz="1200" dirty="0"/>
              <a:t>Share contacts, sources of publicly available information (and perhaps quality assure them) </a:t>
            </a:r>
          </a:p>
          <a:p>
            <a:pPr marL="285750" indent="-285750">
              <a:buFont typeface="Arial" panose="020B0604020202020204" pitchFamily="34" charset="0"/>
              <a:buChar char="•"/>
            </a:pPr>
            <a:r>
              <a:rPr lang="en-GB" sz="1200" dirty="0"/>
              <a:t>A quick and effective way to collaborate.</a:t>
            </a:r>
          </a:p>
        </p:txBody>
      </p:sp>
      <p:cxnSp>
        <p:nvCxnSpPr>
          <p:cNvPr id="20" name="Straight Connector 19">
            <a:extLst>
              <a:ext uri="{FF2B5EF4-FFF2-40B4-BE49-F238E27FC236}">
                <a16:creationId xmlns:a16="http://schemas.microsoft.com/office/drawing/2014/main" id="{92B1CB55-432C-43A5-B600-66524D67DDBA}"/>
              </a:ext>
            </a:extLst>
          </p:cNvPr>
          <p:cNvCxnSpPr/>
          <p:nvPr/>
        </p:nvCxnSpPr>
        <p:spPr>
          <a:xfrm>
            <a:off x="-10511" y="6468613"/>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705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gray">
          <a:xfrm>
            <a:off x="125760" y="169901"/>
            <a:ext cx="8892480" cy="610783"/>
          </a:xfrm>
        </p:spPr>
        <p:txBody>
          <a:bodyPr/>
          <a:lstStyle/>
          <a:p>
            <a:r>
              <a:rPr lang="en-US" dirty="0">
                <a:solidFill>
                  <a:schemeClr val="tx1"/>
                </a:solidFill>
              </a:rPr>
              <a:t>Concept: COVID-19 Project Group</a:t>
            </a:r>
          </a:p>
        </p:txBody>
      </p:sp>
      <p:sp>
        <p:nvSpPr>
          <p:cNvPr id="7" name="Rectangle 6">
            <a:extLst>
              <a:ext uri="{FF2B5EF4-FFF2-40B4-BE49-F238E27FC236}">
                <a16:creationId xmlns:a16="http://schemas.microsoft.com/office/drawing/2014/main" id="{9F426681-02DC-405F-8E51-FA1791992ACA}"/>
              </a:ext>
            </a:extLst>
          </p:cNvPr>
          <p:cNvSpPr/>
          <p:nvPr/>
        </p:nvSpPr>
        <p:spPr bwMode="gray">
          <a:xfrm>
            <a:off x="251521" y="5258144"/>
            <a:ext cx="1110554" cy="1158874"/>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100" b="1" i="0" u="none" strike="noStrike" kern="1200" cap="none" spc="0" normalizeH="0" baseline="0" noProof="0">
              <a:ln>
                <a:noFill/>
              </a:ln>
              <a:solidFill>
                <a:srgbClr val="FFFFFF"/>
              </a:solidFill>
              <a:effectLst/>
              <a:uLnTx/>
              <a:uFillTx/>
              <a:latin typeface="Arial"/>
              <a:ea typeface="+mn-ea"/>
              <a:cs typeface="+mn-cs"/>
            </a:endParaRPr>
          </a:p>
        </p:txBody>
      </p:sp>
      <p:sp>
        <p:nvSpPr>
          <p:cNvPr id="40" name="Rectangle 39">
            <a:extLst>
              <a:ext uri="{FF2B5EF4-FFF2-40B4-BE49-F238E27FC236}">
                <a16:creationId xmlns:a16="http://schemas.microsoft.com/office/drawing/2014/main" id="{9B396530-393B-4478-9705-B4E23AFB3EA1}"/>
              </a:ext>
            </a:extLst>
          </p:cNvPr>
          <p:cNvSpPr/>
          <p:nvPr/>
        </p:nvSpPr>
        <p:spPr bwMode="gray">
          <a:xfrm>
            <a:off x="1448725" y="5268654"/>
            <a:ext cx="7572728" cy="11588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100" b="1" i="0" u="none" strike="noStrike" kern="1200" cap="none" spc="0" normalizeH="0" baseline="0" noProof="0">
              <a:ln>
                <a:noFill/>
              </a:ln>
              <a:solidFill>
                <a:srgbClr val="FFFFFF"/>
              </a:solidFill>
              <a:effectLst/>
              <a:uLnTx/>
              <a:uFillTx/>
              <a:latin typeface="Arial"/>
              <a:ea typeface="+mn-ea"/>
              <a:cs typeface="+mn-cs"/>
            </a:endParaRPr>
          </a:p>
        </p:txBody>
      </p:sp>
      <p:sp>
        <p:nvSpPr>
          <p:cNvPr id="10" name="TextBox 9">
            <a:extLst>
              <a:ext uri="{FF2B5EF4-FFF2-40B4-BE49-F238E27FC236}">
                <a16:creationId xmlns:a16="http://schemas.microsoft.com/office/drawing/2014/main" id="{20791C9B-C396-476E-9F2A-7F1724AFAA9F}"/>
              </a:ext>
            </a:extLst>
          </p:cNvPr>
          <p:cNvSpPr txBox="1"/>
          <p:nvPr/>
        </p:nvSpPr>
        <p:spPr bwMode="gray">
          <a:xfrm>
            <a:off x="251519" y="5317080"/>
            <a:ext cx="111055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rgbClr val="FFFFFF"/>
                </a:solidFill>
              </a:rPr>
              <a:t>Next steps</a:t>
            </a:r>
            <a:endParaRPr kumimoji="0" lang="en-GB" sz="1100" b="1" i="0" u="none" strike="noStrike" kern="1200" cap="none" spc="0" normalizeH="0" baseline="0" noProof="0" dirty="0">
              <a:ln>
                <a:noFill/>
              </a:ln>
              <a:solidFill>
                <a:srgbClr val="FFFFFF"/>
              </a:solidFill>
              <a:effectLst/>
              <a:uLnTx/>
              <a:uFillTx/>
              <a:latin typeface="Arial"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42" name="TextBox 41">
            <a:extLst>
              <a:ext uri="{FF2B5EF4-FFF2-40B4-BE49-F238E27FC236}">
                <a16:creationId xmlns:a16="http://schemas.microsoft.com/office/drawing/2014/main" id="{50ECEB6E-76D8-44AF-A990-2E883B9FD4B4}"/>
              </a:ext>
            </a:extLst>
          </p:cNvPr>
          <p:cNvSpPr txBox="1"/>
          <p:nvPr/>
        </p:nvSpPr>
        <p:spPr bwMode="gray">
          <a:xfrm>
            <a:off x="1454656" y="5270913"/>
            <a:ext cx="7572728" cy="1143903"/>
          </a:xfrm>
          <a:prstGeom prst="rect">
            <a:avLst/>
          </a:prstGeom>
          <a:noFill/>
        </p:spPr>
        <p:txBody>
          <a:bodyPr wrap="square" rtlCol="0" anchor="t">
            <a:spAutoFit/>
          </a:bodyPr>
          <a:lstStyle/>
          <a:p>
            <a:pPr marL="171450" lvl="1" indent="-171450" fontAlgn="auto">
              <a:spcBef>
                <a:spcPts val="200"/>
              </a:spcBef>
              <a:spcAft>
                <a:spcPts val="200"/>
              </a:spcAft>
              <a:buFont typeface="Wingdings" panose="05000000000000000000" pitchFamily="2" charset="2"/>
              <a:buChar char="§"/>
              <a:defRPr/>
            </a:pPr>
            <a:r>
              <a:rPr lang="en-GB" sz="1100" dirty="0">
                <a:solidFill>
                  <a:srgbClr val="000000"/>
                </a:solidFill>
                <a:latin typeface="Arial"/>
                <a:cs typeface="Arial"/>
              </a:rPr>
              <a:t>Establish project group</a:t>
            </a:r>
            <a:endParaRPr lang="en-GB" sz="1100" dirty="0">
              <a:solidFill>
                <a:srgbClr val="000000"/>
              </a:solidFill>
            </a:endParaRPr>
          </a:p>
          <a:p>
            <a:pPr marL="171450" marR="0" lvl="1" indent="-171450" algn="l" defTabSz="914400" rtl="0" eaLnBrk="1" fontAlgn="auto" latinLnBrk="0" hangingPunct="1">
              <a:lnSpc>
                <a:spcPct val="100000"/>
              </a:lnSpc>
              <a:spcBef>
                <a:spcPts val="200"/>
              </a:spcBef>
              <a:spcAft>
                <a:spcPts val="200"/>
              </a:spcAft>
              <a:buClrTx/>
              <a:buSzTx/>
              <a:buFont typeface="Wingdings" panose="05000000000000000000" pitchFamily="2" charset="2"/>
              <a:buChar char="§"/>
              <a:tabLst/>
              <a:defRPr/>
            </a:pPr>
            <a:r>
              <a:rPr kumimoji="0" lang="en-GB" sz="1100" b="0" i="0" u="none" strike="noStrike" kern="1200" cap="none" spc="0" normalizeH="0" baseline="0" noProof="0" dirty="0">
                <a:ln>
                  <a:noFill/>
                </a:ln>
                <a:solidFill>
                  <a:srgbClr val="000000"/>
                </a:solidFill>
                <a:effectLst/>
                <a:uLnTx/>
                <a:uFillTx/>
                <a:latin typeface="Arial"/>
                <a:ea typeface="+mn-ea"/>
                <a:cs typeface="Arial"/>
              </a:rPr>
              <a:t>Set up BIEP topic as the primary knowledge sharing tool</a:t>
            </a:r>
          </a:p>
          <a:p>
            <a:pPr marL="171450" marR="0" lvl="1" indent="-171450" algn="l" defTabSz="914400" rtl="0" eaLnBrk="1" fontAlgn="auto" latinLnBrk="0" hangingPunct="1">
              <a:lnSpc>
                <a:spcPct val="100000"/>
              </a:lnSpc>
              <a:spcBef>
                <a:spcPts val="200"/>
              </a:spcBef>
              <a:spcAft>
                <a:spcPts val="200"/>
              </a:spcAft>
              <a:buClrTx/>
              <a:buSzTx/>
              <a:buFont typeface="Wingdings" panose="05000000000000000000" pitchFamily="2" charset="2"/>
              <a:buChar char="§"/>
              <a:tabLst/>
              <a:defRPr/>
            </a:pPr>
            <a:r>
              <a:rPr lang="en-GB" sz="1100" dirty="0">
                <a:solidFill>
                  <a:srgbClr val="000000"/>
                </a:solidFill>
                <a:latin typeface="Arial"/>
                <a:cs typeface="Arial"/>
              </a:rPr>
              <a:t>Build a coalition of the willing – open to </a:t>
            </a:r>
            <a:r>
              <a:rPr kumimoji="0" lang="en-GB" sz="1100" b="0" i="0" u="none" strike="noStrike" kern="1200" cap="none" spc="0" normalizeH="0" baseline="0" noProof="0" dirty="0">
                <a:ln>
                  <a:noFill/>
                </a:ln>
                <a:solidFill>
                  <a:srgbClr val="000000"/>
                </a:solidFill>
                <a:effectLst/>
                <a:uLnTx/>
                <a:uFillTx/>
                <a:latin typeface="Arial"/>
                <a:ea typeface="+mn-ea"/>
                <a:cs typeface="Arial"/>
              </a:rPr>
              <a:t>any interested EUROSAI member</a:t>
            </a:r>
          </a:p>
          <a:p>
            <a:pPr marL="171450" marR="0" lvl="1" indent="-171450" algn="l" defTabSz="914400" rtl="0" eaLnBrk="1" fontAlgn="auto" latinLnBrk="0" hangingPunct="1">
              <a:lnSpc>
                <a:spcPct val="100000"/>
              </a:lnSpc>
              <a:spcBef>
                <a:spcPts val="200"/>
              </a:spcBef>
              <a:spcAft>
                <a:spcPts val="200"/>
              </a:spcAft>
              <a:buClrTx/>
              <a:buSzTx/>
              <a:buFont typeface="Wingdings" panose="05000000000000000000" pitchFamily="2" charset="2"/>
              <a:buChar char="§"/>
              <a:tabLst/>
              <a:defRPr/>
            </a:pPr>
            <a:r>
              <a:rPr lang="en-GB" sz="1100" dirty="0">
                <a:solidFill>
                  <a:srgbClr val="000000"/>
                </a:solidFill>
                <a:latin typeface="Arial"/>
                <a:cs typeface="Arial"/>
              </a:rPr>
              <a:t>Hold first virtual meeting to discuss objectives</a:t>
            </a:r>
          </a:p>
          <a:p>
            <a:pPr marL="171450" marR="0" lvl="1" indent="-171450" algn="l" defTabSz="914400" rtl="0" eaLnBrk="1" fontAlgn="auto" latinLnBrk="0" hangingPunct="1">
              <a:lnSpc>
                <a:spcPct val="100000"/>
              </a:lnSpc>
              <a:spcBef>
                <a:spcPts val="200"/>
              </a:spcBef>
              <a:spcAft>
                <a:spcPts val="200"/>
              </a:spcAft>
              <a:buClrTx/>
              <a:buSzTx/>
              <a:buFont typeface="Wingdings" panose="05000000000000000000" pitchFamily="2" charset="2"/>
              <a:buChar char="§"/>
              <a:tabLst/>
              <a:defRPr/>
            </a:pPr>
            <a:r>
              <a:rPr kumimoji="0" lang="en-GB" sz="1100" b="0" i="0" u="none" strike="noStrike" kern="1200" cap="none" spc="0" normalizeH="0" baseline="0" noProof="0" dirty="0">
                <a:ln>
                  <a:noFill/>
                </a:ln>
                <a:solidFill>
                  <a:srgbClr val="000000"/>
                </a:solidFill>
                <a:effectLst/>
                <a:uLnTx/>
                <a:uFillTx/>
                <a:latin typeface="Arial"/>
                <a:ea typeface="+mn-ea"/>
                <a:cs typeface="Arial"/>
              </a:rPr>
              <a:t>Set up webinars to share experiences, create a summary of the current state, design the operational plan</a:t>
            </a:r>
          </a:p>
        </p:txBody>
      </p:sp>
      <p:sp>
        <p:nvSpPr>
          <p:cNvPr id="43" name="Rectangle 42">
            <a:extLst>
              <a:ext uri="{FF2B5EF4-FFF2-40B4-BE49-F238E27FC236}">
                <a16:creationId xmlns:a16="http://schemas.microsoft.com/office/drawing/2014/main" id="{DF68BDA7-E746-49A9-ABED-E4B0A1026F00}"/>
              </a:ext>
            </a:extLst>
          </p:cNvPr>
          <p:cNvSpPr/>
          <p:nvPr/>
        </p:nvSpPr>
        <p:spPr bwMode="gray">
          <a:xfrm>
            <a:off x="251520" y="839619"/>
            <a:ext cx="1110555" cy="1124453"/>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100" b="1" i="0" u="none" strike="noStrike" kern="1200" cap="none" spc="0" normalizeH="0" baseline="0" noProof="0">
              <a:ln>
                <a:noFill/>
              </a:ln>
              <a:solidFill>
                <a:srgbClr val="FFFFFF"/>
              </a:solidFill>
              <a:effectLst/>
              <a:uLnTx/>
              <a:uFillTx/>
              <a:latin typeface="Arial"/>
              <a:ea typeface="+mn-ea"/>
              <a:cs typeface="+mn-cs"/>
            </a:endParaRPr>
          </a:p>
        </p:txBody>
      </p:sp>
      <p:sp>
        <p:nvSpPr>
          <p:cNvPr id="44" name="Rectangle 43">
            <a:extLst>
              <a:ext uri="{FF2B5EF4-FFF2-40B4-BE49-F238E27FC236}">
                <a16:creationId xmlns:a16="http://schemas.microsoft.com/office/drawing/2014/main" id="{7F49ED44-A4C8-4DF0-BE63-2B71AEAF483A}"/>
              </a:ext>
            </a:extLst>
          </p:cNvPr>
          <p:cNvSpPr/>
          <p:nvPr/>
        </p:nvSpPr>
        <p:spPr bwMode="gray">
          <a:xfrm>
            <a:off x="1467013" y="837376"/>
            <a:ext cx="7572728" cy="11385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100" b="1" i="0" u="none" strike="noStrike" kern="1200" cap="none" spc="0" normalizeH="0" baseline="0" noProof="0">
              <a:ln>
                <a:noFill/>
              </a:ln>
              <a:solidFill>
                <a:srgbClr val="FFFFFF"/>
              </a:solidFill>
              <a:effectLst/>
              <a:uLnTx/>
              <a:uFillTx/>
              <a:latin typeface="Arial"/>
              <a:ea typeface="+mn-ea"/>
              <a:cs typeface="+mn-cs"/>
            </a:endParaRPr>
          </a:p>
        </p:txBody>
      </p:sp>
      <p:sp>
        <p:nvSpPr>
          <p:cNvPr id="45" name="TextBox 44">
            <a:extLst>
              <a:ext uri="{FF2B5EF4-FFF2-40B4-BE49-F238E27FC236}">
                <a16:creationId xmlns:a16="http://schemas.microsoft.com/office/drawing/2014/main" id="{CB8F2D63-7AC3-4056-9A20-133E80C6EC3F}"/>
              </a:ext>
            </a:extLst>
          </p:cNvPr>
          <p:cNvSpPr txBox="1"/>
          <p:nvPr/>
        </p:nvSpPr>
        <p:spPr bwMode="gray">
          <a:xfrm>
            <a:off x="251520" y="986071"/>
            <a:ext cx="1197204" cy="6001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rgbClr val="FFFFFF"/>
                </a:solidFill>
              </a:rPr>
              <a:t>EUROSAI Strategic Objectives</a:t>
            </a:r>
            <a:endParaRPr kumimoji="0" lang="en-GB" sz="11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46" name="TextBox 45">
            <a:extLst>
              <a:ext uri="{FF2B5EF4-FFF2-40B4-BE49-F238E27FC236}">
                <a16:creationId xmlns:a16="http://schemas.microsoft.com/office/drawing/2014/main" id="{516B9E4E-9696-48B5-A73B-F80A6285D5FA}"/>
              </a:ext>
            </a:extLst>
          </p:cNvPr>
          <p:cNvSpPr txBox="1"/>
          <p:nvPr/>
        </p:nvSpPr>
        <p:spPr bwMode="gray">
          <a:xfrm>
            <a:off x="1455681" y="828408"/>
            <a:ext cx="7495547" cy="1225977"/>
          </a:xfrm>
          <a:prstGeom prst="rect">
            <a:avLst/>
          </a:prstGeom>
          <a:noFill/>
        </p:spPr>
        <p:txBody>
          <a:bodyPr wrap="square" rtlCol="0">
            <a:spAutoFit/>
          </a:bodyPr>
          <a:lstStyle/>
          <a:p>
            <a:pPr marL="0" lvl="1" fontAlgn="auto">
              <a:spcBef>
                <a:spcPts val="200"/>
              </a:spcBef>
              <a:spcAft>
                <a:spcPts val="200"/>
              </a:spcAft>
              <a:defRPr/>
            </a:pPr>
            <a:r>
              <a:rPr lang="en-GB" sz="1100"/>
              <a:t>The project will be conducted under the </a:t>
            </a:r>
            <a:r>
              <a:rPr lang="en-GB" sz="1100" i="1"/>
              <a:t>Emerging issues and Forward thinking strategic portfolio</a:t>
            </a:r>
            <a:r>
              <a:rPr lang="en-GB" sz="1100"/>
              <a:t>. </a:t>
            </a:r>
            <a:r>
              <a:rPr lang="en-GB" sz="1100">
                <a:solidFill>
                  <a:srgbClr val="000000"/>
                </a:solidFill>
              </a:rPr>
              <a:t>The nature and aims of this Project Group support the EUROSAI Strategic Plan (</a:t>
            </a:r>
            <a:r>
              <a:rPr lang="en-GB" sz="1100" i="1">
                <a:solidFill>
                  <a:srgbClr val="000000"/>
                </a:solidFill>
              </a:rPr>
              <a:t>Strategic Goal 1, objectives 1.2 and 1.3.1</a:t>
            </a:r>
            <a:r>
              <a:rPr lang="en-GB" sz="1100">
                <a:solidFill>
                  <a:srgbClr val="000000"/>
                </a:solidFill>
              </a:rPr>
              <a:t>). The project group will coordinate EUROSAI’s response to the COVID-19 pandemic by;</a:t>
            </a:r>
          </a:p>
          <a:p>
            <a:pPr marL="0" lvl="1" fontAlgn="auto">
              <a:spcBef>
                <a:spcPts val="200"/>
              </a:spcBef>
              <a:spcAft>
                <a:spcPts val="200"/>
              </a:spcAft>
              <a:defRPr/>
            </a:pPr>
            <a:r>
              <a:rPr lang="en-GB" sz="1100">
                <a:solidFill>
                  <a:srgbClr val="000000"/>
                </a:solidFill>
              </a:rPr>
              <a:t>1. Supporting effective, innovative and relevant audits by promoting and brokering professional cooperation;</a:t>
            </a:r>
          </a:p>
          <a:p>
            <a:pPr marL="0" lvl="1" fontAlgn="auto">
              <a:spcBef>
                <a:spcPts val="200"/>
              </a:spcBef>
              <a:spcAft>
                <a:spcPts val="200"/>
              </a:spcAft>
              <a:defRPr/>
            </a:pPr>
            <a:r>
              <a:rPr lang="en-GB" sz="1100">
                <a:solidFill>
                  <a:srgbClr val="000000"/>
                </a:solidFill>
              </a:rPr>
              <a:t>2. Helping SAIs deal with new opportunities and challenges by supporting and facilitating their institutional capacity development.</a:t>
            </a:r>
          </a:p>
        </p:txBody>
      </p:sp>
      <p:sp>
        <p:nvSpPr>
          <p:cNvPr id="51" name="Rectangle 50">
            <a:extLst>
              <a:ext uri="{FF2B5EF4-FFF2-40B4-BE49-F238E27FC236}">
                <a16:creationId xmlns:a16="http://schemas.microsoft.com/office/drawing/2014/main" id="{D65D5749-23A5-4DB8-9F55-53244AEAE0AC}"/>
              </a:ext>
            </a:extLst>
          </p:cNvPr>
          <p:cNvSpPr/>
          <p:nvPr/>
        </p:nvSpPr>
        <p:spPr bwMode="gray">
          <a:xfrm>
            <a:off x="251520" y="3239547"/>
            <a:ext cx="1110555" cy="197661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100" b="1" i="0" u="none" strike="noStrike" kern="1200" cap="none" spc="0" normalizeH="0" baseline="0" noProof="0">
              <a:ln>
                <a:noFill/>
              </a:ln>
              <a:solidFill>
                <a:srgbClr val="FFFFFF"/>
              </a:solidFill>
              <a:effectLst/>
              <a:uLnTx/>
              <a:uFillTx/>
              <a:latin typeface="Arial"/>
              <a:ea typeface="+mn-ea"/>
              <a:cs typeface="+mn-cs"/>
            </a:endParaRPr>
          </a:p>
        </p:txBody>
      </p:sp>
      <p:sp>
        <p:nvSpPr>
          <p:cNvPr id="52" name="Rectangle 51">
            <a:extLst>
              <a:ext uri="{FF2B5EF4-FFF2-40B4-BE49-F238E27FC236}">
                <a16:creationId xmlns:a16="http://schemas.microsoft.com/office/drawing/2014/main" id="{48491F68-C637-4AF6-AB2D-F79152B834DE}"/>
              </a:ext>
            </a:extLst>
          </p:cNvPr>
          <p:cNvSpPr/>
          <p:nvPr/>
        </p:nvSpPr>
        <p:spPr bwMode="gray">
          <a:xfrm>
            <a:off x="1457869" y="3252807"/>
            <a:ext cx="7572728" cy="195558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100" b="1" i="0" u="none" strike="noStrike" kern="1200" cap="none" spc="0" normalizeH="0" baseline="0" noProof="0">
              <a:ln>
                <a:noFill/>
              </a:ln>
              <a:solidFill>
                <a:srgbClr val="FFFFFF"/>
              </a:solidFill>
              <a:effectLst/>
              <a:uLnTx/>
              <a:uFillTx/>
              <a:latin typeface="Arial"/>
              <a:ea typeface="+mn-ea"/>
              <a:cs typeface="+mn-cs"/>
            </a:endParaRPr>
          </a:p>
        </p:txBody>
      </p:sp>
      <p:sp>
        <p:nvSpPr>
          <p:cNvPr id="53" name="TextBox 52">
            <a:extLst>
              <a:ext uri="{FF2B5EF4-FFF2-40B4-BE49-F238E27FC236}">
                <a16:creationId xmlns:a16="http://schemas.microsoft.com/office/drawing/2014/main" id="{8D76DC83-08EF-4F23-9F62-370629C1C06B}"/>
              </a:ext>
            </a:extLst>
          </p:cNvPr>
          <p:cNvSpPr txBox="1"/>
          <p:nvPr/>
        </p:nvSpPr>
        <p:spPr bwMode="gray">
          <a:xfrm>
            <a:off x="251520" y="3322597"/>
            <a:ext cx="1197204" cy="430887"/>
          </a:xfrm>
          <a:prstGeom prst="rect">
            <a:avLst/>
          </a:prstGeom>
          <a:noFill/>
        </p:spPr>
        <p:txBody>
          <a:bodyPr wrap="square" rtlCol="0">
            <a:spAutoFit/>
          </a:bodyPr>
          <a:lstStyle/>
          <a:p>
            <a:pPr lvl="0" fontAlgn="auto">
              <a:spcBef>
                <a:spcPts val="200"/>
              </a:spcBef>
              <a:spcAft>
                <a:spcPts val="200"/>
              </a:spcAft>
              <a:defRPr/>
            </a:pPr>
            <a:r>
              <a:rPr lang="en-GB" sz="1100" b="1">
                <a:solidFill>
                  <a:srgbClr val="FFFFFF"/>
                </a:solidFill>
              </a:rPr>
              <a:t>Guiding principles</a:t>
            </a:r>
          </a:p>
        </p:txBody>
      </p:sp>
      <p:sp>
        <p:nvSpPr>
          <p:cNvPr id="54" name="TextBox 53">
            <a:extLst>
              <a:ext uri="{FF2B5EF4-FFF2-40B4-BE49-F238E27FC236}">
                <a16:creationId xmlns:a16="http://schemas.microsoft.com/office/drawing/2014/main" id="{7060675F-B5F7-4F6B-AF52-7DAB321F5026}"/>
              </a:ext>
            </a:extLst>
          </p:cNvPr>
          <p:cNvSpPr txBox="1"/>
          <p:nvPr/>
        </p:nvSpPr>
        <p:spPr bwMode="gray">
          <a:xfrm>
            <a:off x="1454656" y="3225877"/>
            <a:ext cx="7446968" cy="1990288"/>
          </a:xfrm>
          <a:prstGeom prst="rect">
            <a:avLst/>
          </a:prstGeom>
          <a:noFill/>
        </p:spPr>
        <p:txBody>
          <a:bodyPr wrap="square" rtlCol="0">
            <a:spAutoFit/>
          </a:bodyPr>
          <a:lstStyle/>
          <a:p>
            <a:pPr marL="171450" lvl="0" indent="-171450" eaLnBrk="0" hangingPunct="0">
              <a:spcBef>
                <a:spcPts val="200"/>
              </a:spcBef>
              <a:spcAft>
                <a:spcPts val="200"/>
              </a:spcAft>
              <a:buFont typeface="Wingdings" panose="05000000000000000000" pitchFamily="2" charset="2"/>
              <a:buChar char="§"/>
              <a:defRPr/>
            </a:pPr>
            <a:r>
              <a:rPr lang="en-GB" sz="1100" b="1" dirty="0">
                <a:solidFill>
                  <a:srgbClr val="000000"/>
                </a:solidFill>
              </a:rPr>
              <a:t>SAIs have an important job to do</a:t>
            </a:r>
            <a:r>
              <a:rPr lang="en-GB" sz="1100" dirty="0">
                <a:solidFill>
                  <a:srgbClr val="000000"/>
                </a:solidFill>
              </a:rPr>
              <a:t>. We should be confident in our role helping ensure public money is used wisely even at a time of crisis. </a:t>
            </a:r>
          </a:p>
          <a:p>
            <a:pPr marL="171450" indent="-171450" eaLnBrk="0" hangingPunct="0">
              <a:spcBef>
                <a:spcPts val="200"/>
              </a:spcBef>
              <a:spcAft>
                <a:spcPts val="200"/>
              </a:spcAft>
              <a:buFont typeface="Wingdings" panose="05000000000000000000" pitchFamily="2" charset="2"/>
              <a:buChar char="§"/>
              <a:defRPr/>
            </a:pPr>
            <a:r>
              <a:rPr lang="en-GB" sz="1100" b="1" dirty="0">
                <a:solidFill>
                  <a:srgbClr val="000000"/>
                </a:solidFill>
              </a:rPr>
              <a:t>Different SAI’s priorities are respected</a:t>
            </a:r>
            <a:r>
              <a:rPr lang="en-GB" sz="1100" dirty="0">
                <a:solidFill>
                  <a:srgbClr val="000000"/>
                </a:solidFill>
              </a:rPr>
              <a:t>. We are not seeking to influence each other’s approach but to inform and strengthen it by learning from others. This is a coalition of the willing</a:t>
            </a:r>
          </a:p>
          <a:p>
            <a:pPr marL="171450" indent="-171450" eaLnBrk="0" hangingPunct="0">
              <a:spcBef>
                <a:spcPts val="200"/>
              </a:spcBef>
              <a:spcAft>
                <a:spcPts val="200"/>
              </a:spcAft>
              <a:buFont typeface="Wingdings" panose="05000000000000000000" pitchFamily="2" charset="2"/>
              <a:buChar char="§"/>
              <a:defRPr/>
            </a:pPr>
            <a:r>
              <a:rPr lang="en-GB" sz="1100" b="1" dirty="0">
                <a:solidFill>
                  <a:srgbClr val="000000"/>
                </a:solidFill>
              </a:rPr>
              <a:t>Respect the principle of ‘do no harm’. </a:t>
            </a:r>
            <a:r>
              <a:rPr lang="en-GB" sz="1100" dirty="0">
                <a:solidFill>
                  <a:srgbClr val="000000"/>
                </a:solidFill>
              </a:rPr>
              <a:t>We understand the pressure COVID-19 is putting on our governments</a:t>
            </a:r>
            <a:r>
              <a:rPr lang="en-GB" sz="1100" b="1" dirty="0">
                <a:solidFill>
                  <a:srgbClr val="000000"/>
                </a:solidFill>
              </a:rPr>
              <a:t>. </a:t>
            </a:r>
            <a:r>
              <a:rPr lang="en-GB" sz="1100" dirty="0">
                <a:solidFill>
                  <a:srgbClr val="000000"/>
                </a:solidFill>
              </a:rPr>
              <a:t>Each SAI will need to consider the timing and impact of any audits. </a:t>
            </a:r>
          </a:p>
          <a:p>
            <a:pPr marL="171450" indent="-171450" eaLnBrk="0" hangingPunct="0">
              <a:spcBef>
                <a:spcPts val="200"/>
              </a:spcBef>
              <a:spcAft>
                <a:spcPts val="200"/>
              </a:spcAft>
              <a:buFont typeface="Wingdings" panose="05000000000000000000" pitchFamily="2" charset="2"/>
              <a:buChar char="§"/>
              <a:defRPr/>
            </a:pPr>
            <a:r>
              <a:rPr kumimoji="0" lang="en-GB" sz="1100" b="1" i="0" u="none" strike="noStrike" kern="1200" cap="none" spc="0" normalizeH="0" baseline="0" noProof="0" dirty="0">
                <a:ln>
                  <a:noFill/>
                </a:ln>
                <a:solidFill>
                  <a:srgbClr val="000000"/>
                </a:solidFill>
                <a:effectLst/>
                <a:uLnTx/>
                <a:uFillTx/>
                <a:latin typeface="Arial" charset="0"/>
                <a:ea typeface="+mn-ea"/>
                <a:cs typeface="+mn-cs"/>
              </a:rPr>
              <a:t>Different approaches </a:t>
            </a:r>
            <a:r>
              <a:rPr lang="en-GB" sz="1100" b="1" dirty="0">
                <a:solidFill>
                  <a:srgbClr val="000000"/>
                </a:solidFill>
              </a:rPr>
              <a:t>will be needed</a:t>
            </a:r>
            <a:r>
              <a:rPr lang="en-GB" sz="1100" dirty="0">
                <a:solidFill>
                  <a:srgbClr val="000000"/>
                </a:solidFill>
              </a:rPr>
              <a:t>: </a:t>
            </a:r>
            <a:r>
              <a:rPr kumimoji="0" lang="en-GB" sz="1100" b="0" i="0" u="none" strike="noStrike" kern="1200" cap="none" spc="0" normalizeH="0" baseline="0" noProof="0" dirty="0">
                <a:ln>
                  <a:noFill/>
                </a:ln>
                <a:solidFill>
                  <a:srgbClr val="000000"/>
                </a:solidFill>
                <a:effectLst/>
                <a:uLnTx/>
                <a:uFillTx/>
                <a:latin typeface="Arial" charset="0"/>
                <a:ea typeface="+mn-ea"/>
                <a:cs typeface="+mn-cs"/>
              </a:rPr>
              <a:t>There is value in starting early with simple, factual work to support Parliaments in examining issues, before moving on to more evaluative work</a:t>
            </a:r>
          </a:p>
          <a:p>
            <a:pPr marL="171450" lvl="0" indent="-171450" fontAlgn="auto">
              <a:spcBef>
                <a:spcPts val="200"/>
              </a:spcBef>
              <a:spcAft>
                <a:spcPts val="200"/>
              </a:spcAft>
              <a:buFont typeface="Wingdings" panose="05000000000000000000" pitchFamily="2" charset="2"/>
              <a:buChar char="§"/>
              <a:defRPr/>
            </a:pPr>
            <a:r>
              <a:rPr kumimoji="0" lang="en-GB" sz="1100" b="1" i="0" u="none" strike="noStrike" kern="1200" cap="none" spc="0" normalizeH="0" baseline="0" noProof="0" dirty="0">
                <a:ln>
                  <a:noFill/>
                </a:ln>
                <a:solidFill>
                  <a:srgbClr val="000000"/>
                </a:solidFill>
                <a:effectLst/>
                <a:uLnTx/>
                <a:uFillTx/>
                <a:latin typeface="Arial" charset="0"/>
                <a:ea typeface="+mn-ea"/>
                <a:cs typeface="+mn-cs"/>
              </a:rPr>
              <a:t>Cooperation should be as effective as possible</a:t>
            </a:r>
            <a:r>
              <a:rPr kumimoji="0" lang="en-GB" sz="1100" b="0" i="0" u="none" strike="noStrike" kern="1200" cap="none" spc="0" normalizeH="0" baseline="0" noProof="0" dirty="0">
                <a:ln>
                  <a:noFill/>
                </a:ln>
                <a:solidFill>
                  <a:srgbClr val="000000"/>
                </a:solidFill>
                <a:effectLst/>
                <a:uLnTx/>
                <a:uFillTx/>
                <a:latin typeface="Arial" charset="0"/>
                <a:ea typeface="+mn-ea"/>
                <a:cs typeface="+mn-cs"/>
              </a:rPr>
              <a:t>. This group will </a:t>
            </a:r>
            <a:r>
              <a:rPr lang="en-GB" sz="1100" dirty="0">
                <a:solidFill>
                  <a:srgbClr val="000000"/>
                </a:solidFill>
              </a:rPr>
              <a:t>coordinate EUROSAI COVID-19 activities including liaison with the INTOSAI PFAC initiative and other INTOSAI regions. </a:t>
            </a:r>
          </a:p>
        </p:txBody>
      </p:sp>
      <p:sp>
        <p:nvSpPr>
          <p:cNvPr id="15" name="Rectangle 14">
            <a:extLst>
              <a:ext uri="{FF2B5EF4-FFF2-40B4-BE49-F238E27FC236}">
                <a16:creationId xmlns:a16="http://schemas.microsoft.com/office/drawing/2014/main" id="{F9C861C6-B17D-404E-A913-CC036D5E0EAC}"/>
              </a:ext>
            </a:extLst>
          </p:cNvPr>
          <p:cNvSpPr/>
          <p:nvPr/>
        </p:nvSpPr>
        <p:spPr bwMode="gray">
          <a:xfrm>
            <a:off x="258145" y="2011680"/>
            <a:ext cx="1110555" cy="1176744"/>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100" b="1" i="0" u="none" strike="noStrike" kern="1200" cap="none" spc="0" normalizeH="0" baseline="0" noProof="0">
              <a:ln>
                <a:noFill/>
              </a:ln>
              <a:solidFill>
                <a:srgbClr val="FFFFFF"/>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142F0D72-D8F7-4480-B56A-1B7A93088700}"/>
              </a:ext>
            </a:extLst>
          </p:cNvPr>
          <p:cNvSpPr/>
          <p:nvPr/>
        </p:nvSpPr>
        <p:spPr bwMode="gray">
          <a:xfrm>
            <a:off x="1464494" y="2026488"/>
            <a:ext cx="7572728" cy="116605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100" b="1" i="0" u="none" strike="noStrike" kern="1200" cap="none" spc="0" normalizeH="0" baseline="0" noProof="0">
              <a:ln>
                <a:noFill/>
              </a:ln>
              <a:solidFill>
                <a:srgbClr val="FFFFFF"/>
              </a:solidFill>
              <a:effectLst/>
              <a:uLnTx/>
              <a:uFillTx/>
              <a:latin typeface="Arial"/>
              <a:ea typeface="+mn-ea"/>
              <a:cs typeface="+mn-cs"/>
            </a:endParaRPr>
          </a:p>
        </p:txBody>
      </p:sp>
      <p:sp>
        <p:nvSpPr>
          <p:cNvPr id="17" name="TextBox 16">
            <a:extLst>
              <a:ext uri="{FF2B5EF4-FFF2-40B4-BE49-F238E27FC236}">
                <a16:creationId xmlns:a16="http://schemas.microsoft.com/office/drawing/2014/main" id="{1E817E46-6D73-42E3-9B6A-6BC0D35BC91B}"/>
              </a:ext>
            </a:extLst>
          </p:cNvPr>
          <p:cNvSpPr txBox="1"/>
          <p:nvPr/>
        </p:nvSpPr>
        <p:spPr bwMode="gray">
          <a:xfrm>
            <a:off x="267289" y="2224296"/>
            <a:ext cx="1197204" cy="6001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FFFFFF"/>
                </a:solidFill>
                <a:effectLst/>
                <a:uLnTx/>
                <a:uFillTx/>
                <a:latin typeface="Arial" charset="0"/>
                <a:ea typeface="+mn-ea"/>
                <a:cs typeface="+mn-cs"/>
              </a:rPr>
              <a:t>COVID-19 Project group key activities</a:t>
            </a:r>
          </a:p>
        </p:txBody>
      </p:sp>
      <p:sp>
        <p:nvSpPr>
          <p:cNvPr id="18" name="TextBox 17">
            <a:extLst>
              <a:ext uri="{FF2B5EF4-FFF2-40B4-BE49-F238E27FC236}">
                <a16:creationId xmlns:a16="http://schemas.microsoft.com/office/drawing/2014/main" id="{8BA44650-B985-4A5C-90D8-6B19ECDF52F9}"/>
              </a:ext>
            </a:extLst>
          </p:cNvPr>
          <p:cNvSpPr txBox="1"/>
          <p:nvPr/>
        </p:nvSpPr>
        <p:spPr bwMode="gray">
          <a:xfrm>
            <a:off x="1455681" y="2039201"/>
            <a:ext cx="7495547" cy="1210588"/>
          </a:xfrm>
          <a:prstGeom prst="rect">
            <a:avLst/>
          </a:prstGeom>
          <a:noFill/>
        </p:spPr>
        <p:txBody>
          <a:bodyPr wrap="square" rtlCol="0">
            <a:spAutoFit/>
          </a:bodyPr>
          <a:lstStyle/>
          <a:p>
            <a:pPr marL="228600" lvl="1" indent="-228600" fontAlgn="auto">
              <a:spcBef>
                <a:spcPts val="200"/>
              </a:spcBef>
              <a:spcAft>
                <a:spcPts val="200"/>
              </a:spcAft>
              <a:buClrTx/>
              <a:buFont typeface="+mj-lt"/>
              <a:buAutoNum type="arabicPeriod"/>
              <a:defRPr/>
            </a:pPr>
            <a:r>
              <a:rPr lang="en-GB" sz="1100" b="1" i="1" dirty="0">
                <a:solidFill>
                  <a:srgbClr val="000000"/>
                </a:solidFill>
              </a:rPr>
              <a:t>Coordination and communication of EUROSAI members’ COVID-19 work. </a:t>
            </a:r>
            <a:r>
              <a:rPr lang="en-GB" sz="1100" i="1" dirty="0">
                <a:solidFill>
                  <a:srgbClr val="000000"/>
                </a:solidFill>
              </a:rPr>
              <a:t>This includes liaison with INTOSAI COVID-19 initiatives (e.g. PFAC COVID-19 working group) or wider initiatives the group feels may support it;</a:t>
            </a:r>
          </a:p>
          <a:p>
            <a:pPr marL="228600" lvl="1" indent="-228600" fontAlgn="auto">
              <a:spcBef>
                <a:spcPts val="200"/>
              </a:spcBef>
              <a:spcAft>
                <a:spcPts val="200"/>
              </a:spcAft>
              <a:buClrTx/>
              <a:buFont typeface="+mj-lt"/>
              <a:buAutoNum type="arabicPeriod"/>
              <a:defRPr/>
            </a:pPr>
            <a:r>
              <a:rPr lang="en-GB" sz="1100" b="1" i="1" dirty="0">
                <a:solidFill>
                  <a:srgbClr val="000000"/>
                </a:solidFill>
              </a:rPr>
              <a:t>Facilitate sharing of audit approaches / outputs; </a:t>
            </a:r>
            <a:r>
              <a:rPr lang="en-GB" sz="1100" i="1" dirty="0">
                <a:solidFill>
                  <a:srgbClr val="000000"/>
                </a:solidFill>
              </a:rPr>
              <a:t>e.g. designing a COVID-19 audit programme using the most appropriate audit approaches, sharing messages and learning from our reports; and</a:t>
            </a:r>
          </a:p>
          <a:p>
            <a:pPr marL="228600" lvl="1" indent="-228600" fontAlgn="auto">
              <a:spcBef>
                <a:spcPts val="200"/>
              </a:spcBef>
              <a:spcAft>
                <a:spcPts val="200"/>
              </a:spcAft>
              <a:buClrTx/>
              <a:buFont typeface="+mj-lt"/>
              <a:buAutoNum type="arabicPeriod"/>
              <a:defRPr/>
            </a:pPr>
            <a:r>
              <a:rPr lang="en-GB" sz="1100" b="1" i="1" dirty="0">
                <a:solidFill>
                  <a:srgbClr val="000000"/>
                </a:solidFill>
              </a:rPr>
              <a:t>Scope content for any future lessons learned reports; </a:t>
            </a:r>
            <a:r>
              <a:rPr lang="en-GB" sz="1100" i="1" dirty="0">
                <a:solidFill>
                  <a:srgbClr val="000000"/>
                </a:solidFill>
              </a:rPr>
              <a:t>e.g. common questions / audit framework, key facts / information for each SAI to collect and use domestically, which we can all benefit from internationally.</a:t>
            </a:r>
          </a:p>
        </p:txBody>
      </p:sp>
      <p:sp>
        <p:nvSpPr>
          <p:cNvPr id="19" name="Rectangle: Rounded Corners 18" descr="Group brainstorm">
            <a:extLst>
              <a:ext uri="{FF2B5EF4-FFF2-40B4-BE49-F238E27FC236}">
                <a16:creationId xmlns:a16="http://schemas.microsoft.com/office/drawing/2014/main" id="{4013C3AB-A525-46EC-A5B7-DDE0C6105840}"/>
              </a:ext>
            </a:extLst>
          </p:cNvPr>
          <p:cNvSpPr/>
          <p:nvPr/>
        </p:nvSpPr>
        <p:spPr>
          <a:xfrm>
            <a:off x="8412479" y="48483"/>
            <a:ext cx="615929" cy="653174"/>
          </a:xfrm>
          <a:prstGeom prst="roundRect">
            <a:avLst>
              <a:gd name="adj" fmla="val 16670"/>
            </a:avLst>
          </a:prstGeom>
          <a:blipFill>
            <a:blip r:embed="rId2">
              <a:extLst>
                <a:ext uri="{96DAC541-7B7A-43D3-8B79-37D633B846F1}">
                  <asvg:svgBlip xmlns:asvg="http://schemas.microsoft.com/office/drawing/2016/SVG/main" r:embed="rId3"/>
                </a:ext>
              </a:extLst>
            </a:blip>
            <a:srcRect/>
            <a:stretch>
              <a:fillRect/>
            </a:stretch>
          </a:blip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pic>
        <p:nvPicPr>
          <p:cNvPr id="20" name="Picture 19">
            <a:extLst>
              <a:ext uri="{FF2B5EF4-FFF2-40B4-BE49-F238E27FC236}">
                <a16:creationId xmlns:a16="http://schemas.microsoft.com/office/drawing/2014/main" id="{FEB4CEB9-B76B-4182-884C-0E65DC55B5C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7346293" y="6504846"/>
            <a:ext cx="1368152" cy="236521"/>
          </a:xfrm>
          <a:prstGeom prst="rect">
            <a:avLst/>
          </a:prstGeom>
        </p:spPr>
      </p:pic>
    </p:spTree>
    <p:extLst>
      <p:ext uri="{BB962C8B-B14F-4D97-AF65-F5344CB8AC3E}">
        <p14:creationId xmlns:p14="http://schemas.microsoft.com/office/powerpoint/2010/main" val="333577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B48C-E31C-4617-AFC1-7EA3E8D86372}"/>
              </a:ext>
            </a:extLst>
          </p:cNvPr>
          <p:cNvSpPr>
            <a:spLocks noGrp="1"/>
          </p:cNvSpPr>
          <p:nvPr>
            <p:ph type="title"/>
          </p:nvPr>
        </p:nvSpPr>
        <p:spPr>
          <a:xfrm>
            <a:off x="80795" y="272788"/>
            <a:ext cx="8218488" cy="552213"/>
          </a:xfrm>
        </p:spPr>
        <p:txBody>
          <a:bodyPr/>
          <a:lstStyle/>
          <a:p>
            <a:r>
              <a:rPr lang="en-GB" kern="1200" dirty="0">
                <a:solidFill>
                  <a:srgbClr val="000000"/>
                </a:solidFill>
                <a:latin typeface="Arial" charset="0"/>
              </a:rPr>
              <a:t>Project status and next steps</a:t>
            </a:r>
            <a:endParaRPr lang="en-GB" dirty="0"/>
          </a:p>
        </p:txBody>
      </p:sp>
      <p:pic>
        <p:nvPicPr>
          <p:cNvPr id="4" name="Picture 3">
            <a:extLst>
              <a:ext uri="{FF2B5EF4-FFF2-40B4-BE49-F238E27FC236}">
                <a16:creationId xmlns:a16="http://schemas.microsoft.com/office/drawing/2014/main" id="{F8C48D53-E698-4DA5-B29E-A74E066D404A}"/>
              </a:ext>
            </a:extLst>
          </p:cNvPr>
          <p:cNvPicPr>
            <a:picLocks noChangeAspect="1"/>
          </p:cNvPicPr>
          <p:nvPr/>
        </p:nvPicPr>
        <p:blipFill rotWithShape="1">
          <a:blip r:embed="rId2"/>
          <a:srcRect b="58527"/>
          <a:stretch/>
        </p:blipFill>
        <p:spPr>
          <a:xfrm>
            <a:off x="80795" y="1209870"/>
            <a:ext cx="9102117" cy="2389363"/>
          </a:xfrm>
          <a:prstGeom prst="rect">
            <a:avLst/>
          </a:prstGeom>
        </p:spPr>
      </p:pic>
      <p:sp>
        <p:nvSpPr>
          <p:cNvPr id="5" name="TextBox 4">
            <a:extLst>
              <a:ext uri="{FF2B5EF4-FFF2-40B4-BE49-F238E27FC236}">
                <a16:creationId xmlns:a16="http://schemas.microsoft.com/office/drawing/2014/main" id="{C81CA33D-D3DC-49C7-B417-33BB7ACB8226}"/>
              </a:ext>
            </a:extLst>
          </p:cNvPr>
          <p:cNvSpPr txBox="1"/>
          <p:nvPr/>
        </p:nvSpPr>
        <p:spPr>
          <a:xfrm>
            <a:off x="217387" y="4080966"/>
            <a:ext cx="8828931" cy="2308324"/>
          </a:xfrm>
          <a:prstGeom prst="rect">
            <a:avLst/>
          </a:prstGeom>
          <a:noFill/>
        </p:spPr>
        <p:txBody>
          <a:bodyPr wrap="square" rtlCol="0">
            <a:spAutoFit/>
          </a:bodyPr>
          <a:lstStyle/>
          <a:p>
            <a:pPr marL="342900" indent="-342900">
              <a:buFont typeface="+mj-lt"/>
              <a:buAutoNum type="arabicPeriod"/>
            </a:pPr>
            <a:r>
              <a:rPr lang="en-GB" dirty="0"/>
              <a:t>Signing up to the PG does not mean signing up for all PG activities – participation must make sense for each SAI’s priorities and mandates</a:t>
            </a:r>
          </a:p>
          <a:p>
            <a:pPr marL="342900" indent="-342900">
              <a:buFont typeface="+mj-lt"/>
              <a:buAutoNum type="arabicPeriod"/>
            </a:pPr>
            <a:endParaRPr lang="en-GB" dirty="0"/>
          </a:p>
          <a:p>
            <a:pPr marL="342900" indent="-342900">
              <a:buFont typeface="+mj-lt"/>
              <a:buAutoNum type="arabicPeriod"/>
            </a:pPr>
            <a:r>
              <a:rPr lang="en-GB" dirty="0"/>
              <a:t>We are now in the ‘Planning phase’ of the project</a:t>
            </a:r>
          </a:p>
          <a:p>
            <a:pPr marL="342900" indent="-342900">
              <a:buFont typeface="+mj-lt"/>
              <a:buAutoNum type="arabicPeriod"/>
            </a:pPr>
            <a:endParaRPr lang="en-GB" dirty="0"/>
          </a:p>
          <a:p>
            <a:pPr marL="342900" indent="-342900">
              <a:buFont typeface="+mj-lt"/>
              <a:buAutoNum type="arabicPeriod"/>
            </a:pPr>
            <a:r>
              <a:rPr lang="en-GB" dirty="0"/>
              <a:t>We are aiming for two outputs from the planning phase:</a:t>
            </a:r>
          </a:p>
          <a:p>
            <a:pPr marL="800100" lvl="1" indent="-342900">
              <a:buFont typeface="+mj-lt"/>
              <a:buAutoNum type="alphaLcPeriod"/>
            </a:pPr>
            <a:r>
              <a:rPr lang="en-GB" dirty="0"/>
              <a:t>A summary of the roundtable discussions on current status and audit plans</a:t>
            </a:r>
          </a:p>
          <a:p>
            <a:pPr marL="800100" lvl="1" indent="-342900">
              <a:buFont typeface="+mj-lt"/>
              <a:buAutoNum type="alphaLcPeriod"/>
            </a:pPr>
            <a:r>
              <a:rPr lang="en-GB" dirty="0"/>
              <a:t>An operation plan for the ‘Delivery phase’ over the next 12 months</a:t>
            </a:r>
          </a:p>
        </p:txBody>
      </p:sp>
      <p:cxnSp>
        <p:nvCxnSpPr>
          <p:cNvPr id="7" name="Straight Connector 6">
            <a:extLst>
              <a:ext uri="{FF2B5EF4-FFF2-40B4-BE49-F238E27FC236}">
                <a16:creationId xmlns:a16="http://schemas.microsoft.com/office/drawing/2014/main" id="{371145B9-2F86-4100-945F-50DB236059E5}"/>
              </a:ext>
            </a:extLst>
          </p:cNvPr>
          <p:cNvCxnSpPr>
            <a:cxnSpLocks/>
          </p:cNvCxnSpPr>
          <p:nvPr/>
        </p:nvCxnSpPr>
        <p:spPr>
          <a:xfrm>
            <a:off x="2470831" y="1050587"/>
            <a:ext cx="0" cy="264592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560B46C1-122A-4966-BCEA-39AD0D572ED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346293" y="6504846"/>
            <a:ext cx="1368152" cy="236521"/>
          </a:xfrm>
          <a:prstGeom prst="rect">
            <a:avLst/>
          </a:prstGeom>
        </p:spPr>
      </p:pic>
    </p:spTree>
    <p:extLst>
      <p:ext uri="{BB962C8B-B14F-4D97-AF65-F5344CB8AC3E}">
        <p14:creationId xmlns:p14="http://schemas.microsoft.com/office/powerpoint/2010/main" val="1882725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EAD60-1E68-4A9F-9171-5C09A19C7B25}"/>
              </a:ext>
            </a:extLst>
          </p:cNvPr>
          <p:cNvSpPr>
            <a:spLocks noGrp="1"/>
          </p:cNvSpPr>
          <p:nvPr>
            <p:ph type="title"/>
          </p:nvPr>
        </p:nvSpPr>
        <p:spPr>
          <a:xfrm>
            <a:off x="203061" y="251545"/>
            <a:ext cx="8736784" cy="549062"/>
          </a:xfrm>
        </p:spPr>
        <p:txBody>
          <a:bodyPr/>
          <a:lstStyle/>
          <a:p>
            <a:r>
              <a:rPr lang="en-GB" kern="1200" dirty="0">
                <a:solidFill>
                  <a:srgbClr val="000000"/>
                </a:solidFill>
                <a:latin typeface="Arial" charset="0"/>
              </a:rPr>
              <a:t>UK NAO audit response – 3 phases</a:t>
            </a:r>
          </a:p>
        </p:txBody>
      </p:sp>
      <p:pic>
        <p:nvPicPr>
          <p:cNvPr id="3" name="Picture 2">
            <a:extLst>
              <a:ext uri="{FF2B5EF4-FFF2-40B4-BE49-F238E27FC236}">
                <a16:creationId xmlns:a16="http://schemas.microsoft.com/office/drawing/2014/main" id="{054F6FEF-4D11-406B-81EA-F4644936FCCE}"/>
              </a:ext>
            </a:extLst>
          </p:cNvPr>
          <p:cNvPicPr>
            <a:picLocks noChangeAspect="1"/>
          </p:cNvPicPr>
          <p:nvPr/>
        </p:nvPicPr>
        <p:blipFill>
          <a:blip r:embed="rId2"/>
          <a:stretch>
            <a:fillRect/>
          </a:stretch>
        </p:blipFill>
        <p:spPr>
          <a:xfrm>
            <a:off x="327599" y="1068330"/>
            <a:ext cx="8487705" cy="4844639"/>
          </a:xfrm>
          <a:prstGeom prst="rect">
            <a:avLst/>
          </a:prstGeom>
        </p:spPr>
      </p:pic>
      <p:pic>
        <p:nvPicPr>
          <p:cNvPr id="49" name="Picture 48">
            <a:extLst>
              <a:ext uri="{FF2B5EF4-FFF2-40B4-BE49-F238E27FC236}">
                <a16:creationId xmlns:a16="http://schemas.microsoft.com/office/drawing/2014/main" id="{C713AEA0-4C48-4A81-BF17-59B2B27A487A}"/>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346293" y="6504846"/>
            <a:ext cx="1368152" cy="236521"/>
          </a:xfrm>
          <a:prstGeom prst="rect">
            <a:avLst/>
          </a:prstGeom>
        </p:spPr>
      </p:pic>
      <p:sp>
        <p:nvSpPr>
          <p:cNvPr id="50" name="TextBox 49">
            <a:extLst>
              <a:ext uri="{FF2B5EF4-FFF2-40B4-BE49-F238E27FC236}">
                <a16:creationId xmlns:a16="http://schemas.microsoft.com/office/drawing/2014/main" id="{71586C1C-898A-4C73-A860-EAB8EFF4BAC4}"/>
              </a:ext>
            </a:extLst>
          </p:cNvPr>
          <p:cNvSpPr txBox="1"/>
          <p:nvPr/>
        </p:nvSpPr>
        <p:spPr>
          <a:xfrm>
            <a:off x="1382061" y="6109959"/>
            <a:ext cx="6648308" cy="369332"/>
          </a:xfrm>
          <a:prstGeom prst="rect">
            <a:avLst/>
          </a:prstGeom>
          <a:noFill/>
        </p:spPr>
        <p:txBody>
          <a:bodyPr wrap="square" rtlCol="0">
            <a:spAutoFit/>
          </a:bodyPr>
          <a:lstStyle/>
          <a:p>
            <a:r>
              <a:rPr lang="en-GB" dirty="0"/>
              <a:t>… and in case of interest: </a:t>
            </a:r>
            <a:r>
              <a:rPr lang="en-GB" dirty="0">
                <a:hlinkClick r:id="rId4"/>
              </a:rPr>
              <a:t>https://www.nao.org.uk/covid-19/</a:t>
            </a:r>
            <a:r>
              <a:rPr lang="en-GB" dirty="0"/>
              <a:t> </a:t>
            </a:r>
          </a:p>
        </p:txBody>
      </p:sp>
    </p:spTree>
    <p:extLst>
      <p:ext uri="{BB962C8B-B14F-4D97-AF65-F5344CB8AC3E}">
        <p14:creationId xmlns:p14="http://schemas.microsoft.com/office/powerpoint/2010/main" val="419387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584642-8C88-461F-9297-8FB9A346C7F3}"/>
              </a:ext>
            </a:extLst>
          </p:cNvPr>
          <p:cNvSpPr>
            <a:spLocks noGrp="1"/>
          </p:cNvSpPr>
          <p:nvPr>
            <p:ph idx="1"/>
          </p:nvPr>
        </p:nvSpPr>
        <p:spPr>
          <a:xfrm>
            <a:off x="760141" y="2486008"/>
            <a:ext cx="8207375" cy="1885984"/>
          </a:xfrm>
        </p:spPr>
        <p:txBody>
          <a:bodyPr/>
          <a:lstStyle/>
          <a:p>
            <a:pPr marL="0" indent="0" algn="ctr">
              <a:buNone/>
            </a:pPr>
            <a:r>
              <a:rPr lang="en-GB" b="1" dirty="0"/>
              <a:t>Thank you for your valuable time</a:t>
            </a:r>
          </a:p>
          <a:p>
            <a:pPr marL="0" indent="0" algn="ctr">
              <a:buNone/>
            </a:pPr>
            <a:endParaRPr lang="en-GB" b="1" dirty="0"/>
          </a:p>
          <a:p>
            <a:pPr marL="0" indent="0" algn="ctr">
              <a:buNone/>
            </a:pPr>
            <a:r>
              <a:rPr lang="en-GB" b="1" dirty="0"/>
              <a:t>Any questions?</a:t>
            </a:r>
          </a:p>
        </p:txBody>
      </p:sp>
      <p:sp>
        <p:nvSpPr>
          <p:cNvPr id="5" name="Line 10">
            <a:extLst>
              <a:ext uri="{FF2B5EF4-FFF2-40B4-BE49-F238E27FC236}">
                <a16:creationId xmlns:a16="http://schemas.microsoft.com/office/drawing/2014/main" id="{C93441C6-9E97-4FAE-9D7F-AFC24EEB54DA}"/>
              </a:ext>
            </a:extLst>
          </p:cNvPr>
          <p:cNvSpPr>
            <a:spLocks noChangeShapeType="1"/>
          </p:cNvSpPr>
          <p:nvPr/>
        </p:nvSpPr>
        <p:spPr bwMode="auto">
          <a:xfrm>
            <a:off x="0" y="2060848"/>
            <a:ext cx="9144000" cy="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GB"/>
          </a:p>
        </p:txBody>
      </p:sp>
      <p:pic>
        <p:nvPicPr>
          <p:cNvPr id="6" name="Picture 4" descr="N:\Administration\LOGOS_NEW\NAO LOGOS\STANDARD\LO-RES\NAO---black-only---STANDARD.gif">
            <a:extLst>
              <a:ext uri="{FF2B5EF4-FFF2-40B4-BE49-F238E27FC236}">
                <a16:creationId xmlns:a16="http://schemas.microsoft.com/office/drawing/2014/main" id="{FB2B4696-5687-4D76-8FC2-D98D1159ED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9029" y="172210"/>
            <a:ext cx="2560606" cy="1024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176167"/>
      </p:ext>
    </p:extLst>
  </p:cSld>
  <p:clrMapOvr>
    <a:masterClrMapping/>
  </p:clrMapOvr>
</p:sld>
</file>

<file path=ppt/theme/theme1.xml><?xml version="1.0" encoding="utf-8"?>
<a:theme xmlns:a="http://schemas.openxmlformats.org/drawingml/2006/main" name="NAO_Standard Presentation Template_2013">
  <a:themeElements>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AO_Design_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O_Desig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O_Desig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O_Desig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O_Desig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O_Desig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O_Desig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O_Desig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O_Desig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O_Desig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O_Desig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O_Desig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f18b77a0f2c45479b696d4083998c83 xmlns="77342cad-53ac-4f3d-8149-b2ee77f460f7">
      <Terms xmlns="http://schemas.microsoft.com/office/infopath/2007/PartnerControls"/>
    </pf18b77a0f2c45479b696d4083998c83>
    <NAOProjectName xmlns="77342cad-53ac-4f3d-8149-b2ee77f460f7" xsi:nil="true"/>
    <TaxCatchAll xmlns="77342cad-53ac-4f3d-8149-b2ee77f460f7"/>
    <g7697958e41648e3a596e10e47d405e0 xmlns="77342cad-53ac-4f3d-8149-b2ee77f460f7">
      <Terms xmlns="http://schemas.microsoft.com/office/infopath/2007/PartnerControls"/>
    </g7697958e41648e3a596e10e47d405e0>
    <NAOonPremFilePath xmlns="77342cad-53ac-4f3d-8149-b2ee77f460f7" xsi:nil="true"/>
    <l9331c04c3fa46bcb463a08654488772 xmlns="77342cad-53ac-4f3d-8149-b2ee77f460f7">
      <Terms xmlns="http://schemas.microsoft.com/office/infopath/2007/PartnerControls"/>
    </l9331c04c3fa46bcb463a08654488772>
    <NAOLiaisonType xmlns="77342cad-53ac-4f3d-8149-b2ee77f460f7" xsi:nil="true"/>
    <aa21919e002b4fda97cea0ca00ed4dbc xmlns="77342cad-53ac-4f3d-8149-b2ee77f460f7">
      <Terms xmlns="http://schemas.microsoft.com/office/infopath/2007/PartnerControls"/>
    </aa21919e002b4fda97cea0ca00ed4dbc>
    <NAODocumentDate xmlns="77342cad-53ac-4f3d-8149-b2ee77f460f7" xsi:nil="true"/>
    <NAOProjectID xmlns="77342cad-53ac-4f3d-8149-b2ee77f460f7" xsi:nil="true"/>
    <_dlc_DocId xmlns="77342cad-53ac-4f3d-8149-b2ee77f460f7">TMINTREL-1086333075-57149</_dlc_DocId>
    <_dlc_DocIdUrl xmlns="77342cad-53ac-4f3d-8149-b2ee77f460f7">
      <Url>https://nationalauditoffice.sharepoint.com/sites/TMIntRel/_layouts/15/DocIdRedir.aspx?ID=TMINTREL-1086333075-57149</Url>
      <Description>TMINTREL-1086333075-57149</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International Liaison" ma:contentTypeID="0x010100CE173E6A4125E140A22A3B92BB781183040097C4663722CD4E42B9C25B88943DA6E5" ma:contentTypeVersion="113" ma:contentTypeDescription="" ma:contentTypeScope="" ma:versionID="b973535b2db77efae621f2340d649a26">
  <xsd:schema xmlns:xsd="http://www.w3.org/2001/XMLSchema" xmlns:xs="http://www.w3.org/2001/XMLSchema" xmlns:p="http://schemas.microsoft.com/office/2006/metadata/properties" xmlns:ns2="77342cad-53ac-4f3d-8149-b2ee77f460f7" targetNamespace="http://schemas.microsoft.com/office/2006/metadata/properties" ma:root="true" ma:fieldsID="0fcdb5f33140be560bca21c4ee0aa62f" ns2:_="">
    <xsd:import namespace="77342cad-53ac-4f3d-8149-b2ee77f460f7"/>
    <xsd:element name="properties">
      <xsd:complexType>
        <xsd:sequence>
          <xsd:element name="documentManagement">
            <xsd:complexType>
              <xsd:all>
                <xsd:element ref="ns2:NAOProjectID" minOccurs="0"/>
                <xsd:element ref="ns2:NAOProjectName" minOccurs="0"/>
                <xsd:element ref="ns2:l9331c04c3fa46bcb463a08654488772" minOccurs="0"/>
                <xsd:element ref="ns2:TaxCatchAll" minOccurs="0"/>
                <xsd:element ref="ns2:TaxCatchAllLabel" minOccurs="0"/>
                <xsd:element ref="ns2:NAOonPremFilePath" minOccurs="0"/>
                <xsd:element ref="ns2:_dlc_DocId" minOccurs="0"/>
                <xsd:element ref="ns2:_dlc_DocIdUrl" minOccurs="0"/>
                <xsd:element ref="ns2:_dlc_DocIdPersistId" minOccurs="0"/>
                <xsd:element ref="ns2:pf18b77a0f2c45479b696d4083998c83" minOccurs="0"/>
                <xsd:element ref="ns2:NAOLiaisonType" minOccurs="0"/>
                <xsd:element ref="ns2:aa21919e002b4fda97cea0ca00ed4dbc" minOccurs="0"/>
                <xsd:element ref="ns2:g7697958e41648e3a596e10e47d405e0" minOccurs="0"/>
                <xsd:element ref="ns2:NAODocument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342cad-53ac-4f3d-8149-b2ee77f460f7" elementFormDefault="qualified">
    <xsd:import namespace="http://schemas.microsoft.com/office/2006/documentManagement/types"/>
    <xsd:import namespace="http://schemas.microsoft.com/office/infopath/2007/PartnerControls"/>
    <xsd:element name="NAOProjectID" ma:index="8" nillable="true" ma:displayName="Project ID" ma:internalName="NAOProjectID">
      <xsd:simpleType>
        <xsd:restriction base="dms:Text"/>
      </xsd:simpleType>
    </xsd:element>
    <xsd:element name="NAOProjectName" ma:index="9" nillable="true" ma:displayName="Project Name" ma:internalName="NAOProjectName">
      <xsd:simpleType>
        <xsd:restriction base="dms:Text"/>
      </xsd:simpleType>
    </xsd:element>
    <xsd:element name="l9331c04c3fa46bcb463a08654488772" ma:index="10" nillable="true" ma:taxonomy="true" ma:internalName="l9331c04c3fa46bcb463a08654488772" ma:taxonomyFieldName="NAOCluster" ma:displayName="Group" ma:readOnly="false" ma:fieldId="{59331c04-c3fa-46bc-b463-a08654488772}" ma:sspId="d7be2620-9bcb-4da7-afa1-29b1f21a0e7f" ma:termSetId="26397254-421f-4ad8-917b-b59e1274c0a5"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a6fea24f-f77d-41ec-ab4b-29421f0d77bc}" ma:internalName="TaxCatchAll" ma:showField="CatchAllData" ma:web="77342cad-53ac-4f3d-8149-b2ee77f460f7">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a6fea24f-f77d-41ec-ab4b-29421f0d77bc}" ma:internalName="TaxCatchAllLabel" ma:readOnly="true" ma:showField="CatchAllDataLabel" ma:web="77342cad-53ac-4f3d-8149-b2ee77f460f7">
      <xsd:complexType>
        <xsd:complexContent>
          <xsd:extension base="dms:MultiChoiceLookup">
            <xsd:sequence>
              <xsd:element name="Value" type="dms:Lookup" maxOccurs="unbounded" minOccurs="0" nillable="true"/>
            </xsd:sequence>
          </xsd:extension>
        </xsd:complexContent>
      </xsd:complexType>
    </xsd:element>
    <xsd:element name="NAOonPremFilePath" ma:index="14" nillable="true" ma:displayName="OnPrem FilePath" ma:internalName="NAOonPremFilePath">
      <xsd:simpleType>
        <xsd:restriction base="dms:Text"/>
      </xsd:simpleType>
    </xsd:element>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element name="pf18b77a0f2c45479b696d4083998c83" ma:index="18" nillable="true" ma:taxonomy="true" ma:internalName="pf18b77a0f2c45479b696d4083998c83" ma:taxonomyFieldName="NAOCountry" ma:displayName="Country" ma:default="" ma:fieldId="{9f18b77a-0f2c-4547-9b69-6d4083998c83}" ma:sspId="d7be2620-9bcb-4da7-afa1-29b1f21a0e7f" ma:termSetId="42ac0f1a-20cb-4b8d-a265-e7564d2982c9" ma:anchorId="00000000-0000-0000-0000-000000000000" ma:open="false" ma:isKeyword="false">
      <xsd:complexType>
        <xsd:sequence>
          <xsd:element ref="pc:Terms" minOccurs="0" maxOccurs="1"/>
        </xsd:sequence>
      </xsd:complexType>
    </xsd:element>
    <xsd:element name="NAOLiaisonType" ma:index="20" nillable="true" ma:displayName="Liaison Type" ma:format="Dropdown" ma:internalName="NAOLiaisonType">
      <xsd:simpleType>
        <xsd:union memberTypes="dms:Text">
          <xsd:simpleType>
            <xsd:restriction base="dms:Choice">
              <xsd:enumeration value="Auditor General Programmes"/>
              <xsd:enumeration value="Comptroller and Attorney General Private Office Letters"/>
              <xsd:enumeration value="Comptroller and Auditor General Visit"/>
              <xsd:enumeration value="Conference"/>
              <xsd:enumeration value="Consultation"/>
              <xsd:enumeration value="Correspondence"/>
              <xsd:enumeration value="Data Request"/>
              <xsd:enumeration value="External"/>
              <xsd:enumeration value="Internal"/>
              <xsd:enumeration value="International"/>
              <xsd:enumeration value="Meetings"/>
              <xsd:enumeration value="Study Visit"/>
              <xsd:enumeration value="Survey"/>
              <xsd:enumeration value="Visits"/>
            </xsd:restriction>
          </xsd:simpleType>
        </xsd:union>
      </xsd:simpleType>
    </xsd:element>
    <xsd:element name="aa21919e002b4fda97cea0ca00ed4dbc" ma:index="21" nillable="true" ma:taxonomy="true" ma:internalName="aa21919e002b4fda97cea0ca00ed4dbc" ma:taxonomyFieldName="NAOClient" ma:displayName="Primary Organisation" ma:default="" ma:fieldId="{aa21919e-002b-4fda-97ce-a0ca00ed4dbc}" ma:sspId="d7be2620-9bcb-4da7-afa1-29b1f21a0e7f" ma:termSetId="20d87d44-0a9d-4470-9d6c-05f748f8aa0c" ma:anchorId="00000000-0000-0000-0000-000000000000" ma:open="false" ma:isKeyword="false">
      <xsd:complexType>
        <xsd:sequence>
          <xsd:element ref="pc:Terms" minOccurs="0" maxOccurs="1"/>
        </xsd:sequence>
      </xsd:complexType>
    </xsd:element>
    <xsd:element name="g7697958e41648e3a596e10e47d405e0" ma:index="23" nillable="true" ma:taxonomy="true" ma:internalName="g7697958e41648e3a596e10e47d405e0" ma:taxonomyFieldName="NAOIntRelSubjects" ma:displayName="Subjects" ma:default="" ma:fieldId="{07697958-e416-48e3-a596-e10e47d405e0}" ma:taxonomyMulti="true" ma:sspId="d7be2620-9bcb-4da7-afa1-29b1f21a0e7f" ma:termSetId="f5c8623c-9c6a-4bfa-9390-8e00e8381ca2" ma:anchorId="00000000-0000-0000-0000-000000000000" ma:open="true" ma:isKeyword="false">
      <xsd:complexType>
        <xsd:sequence>
          <xsd:element ref="pc:Terms" minOccurs="0" maxOccurs="1"/>
        </xsd:sequence>
      </xsd:complexType>
    </xsd:element>
    <xsd:element name="NAODocumentDate" ma:index="25" nillable="true" ma:displayName="Document Date" ma:description="Date email received or document drafted" ma:format="DateOnly" ma:internalName="NAODocument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6"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9A523A-32CF-45FC-9B0C-E5842D324012}">
  <ds:schemaRefs>
    <ds:schemaRef ds:uri="http://schemas.microsoft.com/sharepoint/v3/contenttype/forms"/>
  </ds:schemaRefs>
</ds:datastoreItem>
</file>

<file path=customXml/itemProps2.xml><?xml version="1.0" encoding="utf-8"?>
<ds:datastoreItem xmlns:ds="http://schemas.openxmlformats.org/officeDocument/2006/customXml" ds:itemID="{48693AF2-72DF-44B2-A803-92D94F754882}">
  <ds:schemaRefs>
    <ds:schemaRef ds:uri="77342cad-53ac-4f3d-8149-b2ee77f460f7"/>
    <ds:schemaRef ds:uri="http://purl.org/dc/terms/"/>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5300A737-3EF2-4C86-AA76-E23B73663107}">
  <ds:schemaRefs>
    <ds:schemaRef ds:uri="http://schemas.microsoft.com/sharepoint/events"/>
  </ds:schemaRefs>
</ds:datastoreItem>
</file>

<file path=customXml/itemProps4.xml><?xml version="1.0" encoding="utf-8"?>
<ds:datastoreItem xmlns:ds="http://schemas.openxmlformats.org/officeDocument/2006/customXml" ds:itemID="{F6E4BB01-DB42-4364-BDAF-2A5AD147DD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342cad-53ac-4f3d-8149-b2ee77f460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NAO_Standard Presentation Template_2013_BW</Template>
  <TotalTime>283</TotalTime>
  <Words>948</Words>
  <Application>Microsoft Office PowerPoint</Application>
  <PresentationFormat>On-screen Show (4:3)</PresentationFormat>
  <Paragraphs>65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NAO_Standard Presentation Template_2013</vt:lpstr>
      <vt:lpstr>PowerPoint Presentation</vt:lpstr>
      <vt:lpstr>Reason for action: April 2020</vt:lpstr>
      <vt:lpstr>Concept: COVID-19 Project Group</vt:lpstr>
      <vt:lpstr>Project status and next steps</vt:lpstr>
      <vt:lpstr>UK NAO audit response – 3 phases</vt:lpstr>
      <vt:lpstr>PowerPoint Presentation</vt:lpstr>
    </vt:vector>
  </TitlesOfParts>
  <Company>National Audit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the nation  spend wisely</dc:title>
  <dc:creator>SUMMERSGILL, Kevin</dc:creator>
  <cp:lastModifiedBy>SUMMERSGILL, Kevin</cp:lastModifiedBy>
  <cp:revision>2</cp:revision>
  <dcterms:created xsi:type="dcterms:W3CDTF">2020-03-30T05:42:24Z</dcterms:created>
  <dcterms:modified xsi:type="dcterms:W3CDTF">2020-06-17T08:51:27Z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0x010100CE173E6A4125E140A22A3B92BB781183040097C4663722CD4E42B9C25B88943DA6E5</vt:lpwstr>
  </property>
  <property fmtid="{D5CDD505-2E9C-101B-9397-08002B2CF9AE}" pid="3" name="_dlc_DocIdItemGuid">
    <vt:lpwstr>793a3816-1555-44c2-9fc3-c316ed19352f</vt:lpwstr>
  </property>
  <property fmtid="{D5CDD505-2E9C-101B-9397-08002B2CF9AE}" pid="4" name="NAOClient">
    <vt:lpwstr/>
  </property>
  <property fmtid="{D5CDD505-2E9C-101B-9397-08002B2CF9AE}" pid="5" name="NAOCountry">
    <vt:lpwstr/>
  </property>
  <property fmtid="{D5CDD505-2E9C-101B-9397-08002B2CF9AE}" pid="6" name="NAOCluster">
    <vt:lpwstr/>
  </property>
  <property fmtid="{D5CDD505-2E9C-101B-9397-08002B2CF9AE}" pid="7" name="NAOIntRelSubjects">
    <vt:lpwstr/>
  </property>
</Properties>
</file>